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0" r:id="rId6"/>
    <p:sldId id="291" r:id="rId7"/>
    <p:sldId id="293" r:id="rId8"/>
    <p:sldId id="260" r:id="rId9"/>
    <p:sldId id="292" r:id="rId10"/>
    <p:sldId id="261" r:id="rId11"/>
    <p:sldId id="262" r:id="rId12"/>
    <p:sldId id="294" r:id="rId13"/>
    <p:sldId id="296" r:id="rId14"/>
    <p:sldId id="263" r:id="rId15"/>
    <p:sldId id="264" r:id="rId16"/>
    <p:sldId id="265" r:id="rId17"/>
    <p:sldId id="287" r:id="rId18"/>
    <p:sldId id="267" r:id="rId19"/>
    <p:sldId id="268" r:id="rId20"/>
    <p:sldId id="269" r:id="rId21"/>
    <p:sldId id="297" r:id="rId22"/>
    <p:sldId id="270" r:id="rId23"/>
    <p:sldId id="298" r:id="rId24"/>
    <p:sldId id="299" r:id="rId25"/>
    <p:sldId id="271" r:id="rId26"/>
    <p:sldId id="272" r:id="rId27"/>
    <p:sldId id="273" r:id="rId28"/>
    <p:sldId id="274" r:id="rId29"/>
    <p:sldId id="277" r:id="rId30"/>
    <p:sldId id="278" r:id="rId31"/>
    <p:sldId id="279" r:id="rId32"/>
    <p:sldId id="280" r:id="rId33"/>
    <p:sldId id="281" r:id="rId34"/>
    <p:sldId id="282" r:id="rId35"/>
    <p:sldId id="288" r:id="rId36"/>
    <p:sldId id="284" r:id="rId37"/>
    <p:sldId id="285" r:id="rId38"/>
    <p:sldId id="28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7" autoAdjust="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Аркуш1!$A$2:$A$8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</c:numCache>
            </c:numRef>
          </c:cat>
          <c:val>
            <c:numRef>
              <c:f>Аркуш1!$B$2:$B$8</c:f>
              <c:numCache>
                <c:formatCode>General</c:formatCode>
                <c:ptCount val="7"/>
                <c:pt idx="0">
                  <c:v>56</c:v>
                </c:pt>
                <c:pt idx="1">
                  <c:v>31</c:v>
                </c:pt>
                <c:pt idx="2">
                  <c:v>39</c:v>
                </c:pt>
                <c:pt idx="3">
                  <c:v>18</c:v>
                </c:pt>
                <c:pt idx="4">
                  <c:v>22</c:v>
                </c:pt>
                <c:pt idx="5">
                  <c:v>44</c:v>
                </c:pt>
                <c:pt idx="6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DA-4626-9600-D23659511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225000"/>
        <c:axId val="160225392"/>
      </c:barChart>
      <c:catAx>
        <c:axId val="16022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225392"/>
        <c:crosses val="autoZero"/>
        <c:auto val="1"/>
        <c:lblAlgn val="ctr"/>
        <c:lblOffset val="100"/>
        <c:noMultiLvlLbl val="0"/>
      </c:catAx>
      <c:valAx>
        <c:axId val="16022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22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4038600" cy="574040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3571876"/>
            <a:ext cx="8643998" cy="3071834"/>
          </a:xfrm>
          <a:solidFill>
            <a:schemeClr val="accent2"/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5400" b="1" dirty="0"/>
          </a:p>
          <a:p>
            <a:pPr algn="ctr">
              <a:buNone/>
            </a:pPr>
            <a:r>
              <a:rPr lang="ru-RU" sz="21600" b="1" i="1" dirty="0">
                <a:solidFill>
                  <a:srgbClr val="FF0000"/>
                </a:solidFill>
                <a:latin typeface="Arial Black" pitchFamily="34" charset="0"/>
              </a:rPr>
              <a:t>ЗВІТ</a:t>
            </a:r>
          </a:p>
          <a:p>
            <a:pPr algn="ctr">
              <a:buNone/>
            </a:pPr>
            <a:r>
              <a:rPr lang="ru-RU" sz="21600" b="1" i="1" dirty="0">
                <a:solidFill>
                  <a:srgbClr val="FF0000"/>
                </a:solidFill>
                <a:latin typeface="Arial Black" pitchFamily="34" charset="0"/>
              </a:rPr>
              <a:t> ДИРЕКТОРА</a:t>
            </a:r>
            <a:endParaRPr lang="ru-RU" sz="21600" i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1600" b="1" i="1" dirty="0">
                <a:solidFill>
                  <a:srgbClr val="FF0000"/>
                </a:solidFill>
                <a:latin typeface="Arial Black" pitchFamily="34" charset="0"/>
              </a:rPr>
              <a:t> 2022-2023 Н.Р.</a:t>
            </a:r>
            <a:endParaRPr lang="ru-RU" sz="21600" i="1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7600" dirty="0"/>
              <a:t/>
            </a:r>
            <a:br>
              <a:rPr lang="ru-RU" sz="17600" dirty="0"/>
            </a:br>
            <a:endParaRPr lang="ru-RU" sz="17600" dirty="0"/>
          </a:p>
        </p:txBody>
      </p:sp>
      <p:pic>
        <p:nvPicPr>
          <p:cNvPr id="2" name="Picture 2" descr="C:\Users\111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3" y="271441"/>
            <a:ext cx="5510930" cy="3086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768997"/>
          </a:xfrm>
        </p:spPr>
        <p:txBody>
          <a:bodyPr>
            <a:normAutofit fontScale="70000" lnSpcReduction="20000"/>
          </a:bodyPr>
          <a:lstStyle/>
          <a:p>
            <a:r>
              <a:rPr lang="ru-RU" sz="5800" b="1" i="1" dirty="0" err="1">
                <a:solidFill>
                  <a:schemeClr val="tx2"/>
                </a:solidFill>
              </a:rPr>
              <a:t>Стратегічна</a:t>
            </a:r>
            <a:r>
              <a:rPr lang="ru-RU" sz="5800" b="1" i="1" dirty="0">
                <a:solidFill>
                  <a:schemeClr val="tx2"/>
                </a:solidFill>
              </a:rPr>
              <a:t> </a:t>
            </a:r>
            <a:r>
              <a:rPr lang="ru-RU" sz="5800" b="1" i="1" dirty="0" err="1">
                <a:solidFill>
                  <a:schemeClr val="tx2"/>
                </a:solidFill>
              </a:rPr>
              <a:t>ціль</a:t>
            </a:r>
            <a:r>
              <a:rPr lang="ru-RU" sz="5800" dirty="0"/>
              <a:t>:</a:t>
            </a:r>
          </a:p>
          <a:p>
            <a:endParaRPr lang="uk-UA" sz="5800" dirty="0"/>
          </a:p>
          <a:p>
            <a:pPr marL="0" indent="0" algn="ctr">
              <a:buNone/>
            </a:pPr>
            <a:r>
              <a:rPr lang="uk-UA" sz="7300" b="1" dirty="0">
                <a:solidFill>
                  <a:srgbClr val="FF0000"/>
                </a:solidFill>
              </a:rPr>
              <a:t>СТАЛИЙ </a:t>
            </a:r>
          </a:p>
          <a:p>
            <a:pPr marL="0" indent="0" algn="ctr">
              <a:buNone/>
            </a:pPr>
            <a:r>
              <a:rPr lang="uk-UA" sz="7300" b="1" dirty="0">
                <a:solidFill>
                  <a:srgbClr val="FF0000"/>
                </a:solidFill>
              </a:rPr>
              <a:t>РОЗВИТОК</a:t>
            </a:r>
            <a:endParaRPr lang="ru-RU" sz="73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352956" cy="6500858"/>
          </a:xfrm>
          <a:solidFill>
            <a:schemeClr val="bg1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endParaRPr lang="ru-RU" sz="3400" b="1" dirty="0"/>
          </a:p>
          <a:p>
            <a:pPr>
              <a:lnSpc>
                <a:spcPct val="170000"/>
              </a:lnSpc>
            </a:pPr>
            <a:r>
              <a:rPr lang="ru-RU" sz="3400" b="1" dirty="0"/>
              <a:t>УРОКИ СТАЛОГО РОЗВИТКУ</a:t>
            </a:r>
            <a:endParaRPr lang="ru-RU" sz="3400" dirty="0"/>
          </a:p>
          <a:p>
            <a:pPr>
              <a:lnSpc>
                <a:spcPct val="170000"/>
              </a:lnSpc>
            </a:pPr>
            <a:r>
              <a:rPr lang="ru-RU" sz="3400" b="1" dirty="0"/>
              <a:t>ПОЛІТИКА РОЗУМНОГО ВИКОРИСТАННЯ ТА МІНІМІЗАЦІЇ ВІДХОДІВ</a:t>
            </a:r>
            <a:endParaRPr lang="ru-RU" sz="3400" dirty="0"/>
          </a:p>
          <a:p>
            <a:pPr>
              <a:lnSpc>
                <a:spcPct val="170000"/>
              </a:lnSpc>
            </a:pPr>
            <a:r>
              <a:rPr lang="ru-RU" sz="3400" b="1" dirty="0"/>
              <a:t>СОРТУВАННЯ ВІДХОДІВ</a:t>
            </a:r>
            <a:endParaRPr lang="ru-RU" sz="3400" dirty="0"/>
          </a:p>
          <a:p>
            <a:pPr>
              <a:lnSpc>
                <a:spcPct val="170000"/>
              </a:lnSpc>
            </a:pPr>
            <a:r>
              <a:rPr lang="ru-RU" sz="3400" b="1" dirty="0"/>
              <a:t>ЕКОЛОГІЧНІ ПРОЕКТИ: </a:t>
            </a:r>
            <a:endParaRPr lang="ru-RU" sz="3400" dirty="0"/>
          </a:p>
          <a:p>
            <a:pPr>
              <a:lnSpc>
                <a:spcPct val="170000"/>
              </a:lnSpc>
            </a:pPr>
            <a:r>
              <a:rPr lang="ru-RU" sz="3400" b="1" dirty="0"/>
              <a:t>“ЕКОЛОГІЧНА СТЕЖКА”</a:t>
            </a:r>
            <a:endParaRPr lang="ru-RU" sz="3400" dirty="0"/>
          </a:p>
          <a:p>
            <a:pPr>
              <a:lnSpc>
                <a:spcPct val="170000"/>
              </a:lnSpc>
            </a:pPr>
            <a:r>
              <a:rPr lang="ru-RU" sz="3400" b="1" dirty="0"/>
              <a:t>“ЖИТТЯ В СТИЛІ “ЕКО”</a:t>
            </a:r>
            <a:endParaRPr lang="ru-RU" sz="3400" dirty="0"/>
          </a:p>
          <a:p>
            <a:pPr>
              <a:lnSpc>
                <a:spcPct val="170000"/>
              </a:lnSpc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Школа\Desktop\1617868135_bezymanny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36911"/>
            <a:ext cx="4176464" cy="26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4071966" cy="6357982"/>
          </a:xfrm>
          <a:solidFill>
            <a:schemeClr val="bg1">
              <a:lumMod val="5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uk-UA" dirty="0"/>
          </a:p>
          <a:p>
            <a:r>
              <a:rPr lang="ru-RU" b="1" i="1" dirty="0" err="1">
                <a:solidFill>
                  <a:schemeClr val="tx2"/>
                </a:solidFill>
              </a:rPr>
              <a:t>Стратегічна</a:t>
            </a: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i="1" dirty="0" err="1">
                <a:solidFill>
                  <a:schemeClr val="tx2"/>
                </a:solidFill>
              </a:rPr>
              <a:t>ціль</a:t>
            </a:r>
            <a:r>
              <a:rPr lang="ru-RU" dirty="0"/>
              <a:t>:</a:t>
            </a:r>
          </a:p>
          <a:p>
            <a:endParaRPr lang="ru-RU" dirty="0"/>
          </a:p>
          <a:p>
            <a:pPr marL="0" indent="0">
              <a:buNone/>
            </a:pPr>
            <a:r>
              <a:rPr lang="uk-UA" sz="4100" b="1" dirty="0">
                <a:solidFill>
                  <a:srgbClr val="FF0000"/>
                </a:solidFill>
              </a:rPr>
              <a:t>ЗДОРОВ’Я ДИТИНИ</a:t>
            </a:r>
            <a:endParaRPr lang="ru-RU" sz="4100" b="1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 algn="ctr"/>
            <a:r>
              <a:rPr lang="uk-UA" sz="2300" b="1" dirty="0"/>
              <a:t>ПРОЕКТИ:</a:t>
            </a:r>
          </a:p>
          <a:p>
            <a:pPr algn="ctr">
              <a:buNone/>
            </a:pPr>
            <a:r>
              <a:rPr lang="uk-UA" sz="2300" b="1" dirty="0"/>
              <a:t>“РУХ – ЦЕ ЖИТТЯ”</a:t>
            </a:r>
          </a:p>
          <a:p>
            <a:pPr algn="ctr"/>
            <a:r>
              <a:rPr lang="uk-UA" sz="2300" b="1" dirty="0"/>
              <a:t>“СТВОРЕННЯ ЗДОРОВ’ЯЗБЕРІГАЮЧОГО СЕРЕДОВИЩА”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138642" cy="6357982"/>
          </a:xfrm>
          <a:solidFill>
            <a:schemeClr val="bg1">
              <a:lumMod val="5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ru-RU" sz="2400" b="1" dirty="0">
              <a:solidFill>
                <a:schemeClr val="tx2"/>
              </a:solidFill>
            </a:endParaRPr>
          </a:p>
          <a:p>
            <a:r>
              <a:rPr lang="ru-RU" sz="2400" b="1" dirty="0"/>
              <a:t>ПРОЕКТ “ШКОЛА СПРИЯННЯ ЗДОРОВ’Ю”</a:t>
            </a:r>
          </a:p>
          <a:p>
            <a:endParaRPr lang="ru-RU" sz="2400" dirty="0"/>
          </a:p>
          <a:p>
            <a:r>
              <a:rPr lang="ru-RU" sz="2400" b="1" dirty="0"/>
              <a:t>УРОКИ “ОСНОВИ ЗДОРОВ’Я”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ru-RU" sz="2400" b="1" dirty="0" smtClean="0"/>
              <a:t>ШКІЛЬН</a:t>
            </a:r>
            <a:r>
              <a:rPr lang="uk-UA" sz="2400" b="1" dirty="0" smtClean="0"/>
              <a:t>І СПОРТИВНІ ЗМАГАННЯ</a:t>
            </a:r>
            <a:endParaRPr lang="ru-RU" sz="2400" dirty="0"/>
          </a:p>
          <a:p>
            <a:r>
              <a:rPr lang="ru-RU" sz="2400" b="1" dirty="0"/>
              <a:t>СПОРТИВНІ </a:t>
            </a:r>
            <a:r>
              <a:rPr lang="ru-RU" sz="2400" b="1" dirty="0" smtClean="0"/>
              <a:t>СЕКЦІЇ, ГУРТКИ</a:t>
            </a:r>
            <a:endParaRPr lang="ru-RU" sz="2400" b="1" dirty="0"/>
          </a:p>
          <a:p>
            <a:endParaRPr lang="ru-RU" sz="2400" dirty="0"/>
          </a:p>
          <a:p>
            <a:r>
              <a:rPr lang="ru-RU" sz="2400" b="1" dirty="0"/>
              <a:t>СПОРТИВНА БАЗА:</a:t>
            </a:r>
          </a:p>
          <a:p>
            <a:r>
              <a:rPr lang="ru-RU" sz="2400" b="1" dirty="0"/>
              <a:t> </a:t>
            </a:r>
            <a:endParaRPr lang="ru-RU" sz="2400" dirty="0"/>
          </a:p>
          <a:p>
            <a:r>
              <a:rPr lang="ru-RU" sz="2400" b="1" dirty="0"/>
              <a:t>СПОРТИВНИЙ ЗАЛ</a:t>
            </a:r>
            <a:endParaRPr lang="ru-RU" sz="2400" dirty="0"/>
          </a:p>
          <a:p>
            <a:r>
              <a:rPr lang="ru-RU" sz="2400" b="1" dirty="0"/>
              <a:t>СПОРТИВНИЙ МАЙДАНЧИК</a:t>
            </a:r>
            <a:endParaRPr lang="ru-RU" sz="2400" dirty="0"/>
          </a:p>
          <a:p>
            <a:r>
              <a:rPr lang="ru-RU" sz="2400" b="1" dirty="0"/>
              <a:t>ІГРОВИЙ МАЙДАНЧИК </a:t>
            </a:r>
          </a:p>
          <a:p>
            <a:r>
              <a:rPr lang="ru-RU" sz="2400" b="1" dirty="0"/>
              <a:t>СТАДІОН</a:t>
            </a:r>
            <a:endParaRPr lang="ru-RU" sz="2400" dirty="0"/>
          </a:p>
        </p:txBody>
      </p:sp>
      <p:pic>
        <p:nvPicPr>
          <p:cNvPr id="6146" name="Picture 2" descr="C:\Users\Школа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00808"/>
            <a:ext cx="35326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85728"/>
            <a:ext cx="8715436" cy="6357982"/>
          </a:xfrm>
          <a:solidFill>
            <a:schemeClr val="bg1">
              <a:lumMod val="65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dirty="0"/>
              <a:t>В 2022-2023 </a:t>
            </a:r>
            <a:r>
              <a:rPr lang="uk-UA" dirty="0" err="1"/>
              <a:t>н.р</a:t>
            </a:r>
            <a:r>
              <a:rPr lang="uk-UA" dirty="0"/>
              <a:t>.:</a:t>
            </a:r>
            <a:endParaRPr lang="ru-RU" dirty="0"/>
          </a:p>
          <a:p>
            <a:pPr lvl="0"/>
            <a:r>
              <a:rPr lang="ru-RU" dirty="0"/>
              <a:t>Проведено </a:t>
            </a:r>
            <a:r>
              <a:rPr lang="ru-RU" dirty="0" err="1"/>
              <a:t>Тиждень</a:t>
            </a:r>
            <a:r>
              <a:rPr lang="ru-RU" dirty="0"/>
              <a:t> </a:t>
            </a:r>
            <a:r>
              <a:rPr lang="ru-RU" dirty="0" err="1"/>
              <a:t>пропаганди</a:t>
            </a:r>
            <a:r>
              <a:rPr lang="ru-RU" dirty="0"/>
              <a:t> здорового способу </a:t>
            </a:r>
            <a:r>
              <a:rPr lang="ru-RU" dirty="0" err="1"/>
              <a:t>життя</a:t>
            </a:r>
            <a:r>
              <a:rPr lang="ru-RU" dirty="0"/>
              <a:t> «</a:t>
            </a:r>
            <a:r>
              <a:rPr lang="ru-RU" dirty="0" err="1"/>
              <a:t>Здоровим</a:t>
            </a:r>
            <a:r>
              <a:rPr lang="ru-RU" dirty="0"/>
              <a:t> бути модно», </a:t>
            </a:r>
          </a:p>
          <a:p>
            <a:pPr lvl="0"/>
            <a:r>
              <a:rPr lang="ru-RU" dirty="0"/>
              <a:t>Декада </a:t>
            </a:r>
            <a:r>
              <a:rPr lang="ru-RU" dirty="0" err="1"/>
              <a:t>антиалкогольної</a:t>
            </a:r>
            <a:r>
              <a:rPr lang="ru-RU" dirty="0"/>
              <a:t>, </a:t>
            </a:r>
            <a:r>
              <a:rPr lang="ru-RU" dirty="0" err="1"/>
              <a:t>антитююнової</a:t>
            </a:r>
            <a:r>
              <a:rPr lang="ru-RU" dirty="0"/>
              <a:t>, </a:t>
            </a:r>
            <a:r>
              <a:rPr lang="ru-RU" dirty="0" err="1"/>
              <a:t>антинаркотичної</a:t>
            </a:r>
            <a:r>
              <a:rPr lang="ru-RU" dirty="0"/>
              <a:t> </a:t>
            </a:r>
            <a:r>
              <a:rPr lang="ru-RU" dirty="0" err="1"/>
              <a:t>пропаганди</a:t>
            </a:r>
            <a:r>
              <a:rPr lang="ru-RU" dirty="0"/>
              <a:t>. Проведено </a:t>
            </a:r>
            <a:r>
              <a:rPr lang="ru-RU" dirty="0" err="1"/>
              <a:t>акцію</a:t>
            </a:r>
            <a:r>
              <a:rPr lang="ru-RU" dirty="0"/>
              <a:t> «За </a:t>
            </a:r>
            <a:r>
              <a:rPr lang="ru-RU" dirty="0" err="1"/>
              <a:t>життя</a:t>
            </a:r>
            <a:r>
              <a:rPr lang="ru-RU" dirty="0"/>
              <a:t> без </a:t>
            </a:r>
            <a:r>
              <a:rPr lang="ru-RU" dirty="0" err="1"/>
              <a:t>наркотиків</a:t>
            </a:r>
            <a:r>
              <a:rPr lang="ru-RU" dirty="0"/>
              <a:t>»:</a:t>
            </a:r>
          </a:p>
          <a:p>
            <a:pPr lvl="0"/>
            <a:r>
              <a:rPr lang="ru-RU" dirty="0" err="1"/>
              <a:t>Виховні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«</a:t>
            </a:r>
            <a:r>
              <a:rPr lang="ru-RU" dirty="0" err="1"/>
              <a:t>Крок</a:t>
            </a:r>
            <a:r>
              <a:rPr lang="ru-RU" dirty="0"/>
              <a:t> у  </a:t>
            </a:r>
            <a:r>
              <a:rPr lang="ru-RU" dirty="0" err="1"/>
              <a:t>безодню</a:t>
            </a:r>
            <a:r>
              <a:rPr lang="ru-RU" dirty="0"/>
              <a:t>» (5-7 </a:t>
            </a:r>
            <a:r>
              <a:rPr lang="ru-RU" dirty="0" err="1"/>
              <a:t>класи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Конкурс </a:t>
            </a:r>
            <a:r>
              <a:rPr lang="ru-RU" dirty="0" err="1"/>
              <a:t>плакатів</a:t>
            </a:r>
            <a:r>
              <a:rPr lang="ru-RU" dirty="0"/>
              <a:t>  «Наркотикам – </a:t>
            </a:r>
            <a:r>
              <a:rPr lang="ru-RU" dirty="0" err="1"/>
              <a:t>ні</a:t>
            </a:r>
            <a:r>
              <a:rPr lang="ru-RU" dirty="0"/>
              <a:t>!»</a:t>
            </a:r>
          </a:p>
          <a:p>
            <a:pPr lvl="0"/>
            <a:r>
              <a:rPr lang="uk-UA" dirty="0"/>
              <a:t>К</a:t>
            </a:r>
            <a:r>
              <a:rPr lang="ru-RU" dirty="0" err="1"/>
              <a:t>руглий</a:t>
            </a:r>
            <a:r>
              <a:rPr lang="ru-RU" dirty="0"/>
              <a:t> </a:t>
            </a:r>
            <a:r>
              <a:rPr lang="ru-RU" dirty="0" err="1"/>
              <a:t>стіл</a:t>
            </a:r>
            <a:r>
              <a:rPr lang="ru-RU" dirty="0"/>
              <a:t> «За здоровий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»</a:t>
            </a:r>
          </a:p>
          <a:p>
            <a:pPr lvl="0"/>
            <a:r>
              <a:rPr lang="uk-UA" dirty="0"/>
              <a:t>Т</a:t>
            </a:r>
            <a:r>
              <a:rPr lang="ru-RU" dirty="0" err="1"/>
              <a:t>ренінг</a:t>
            </a:r>
            <a:r>
              <a:rPr lang="ru-RU" dirty="0"/>
              <a:t> за </a:t>
            </a:r>
            <a:r>
              <a:rPr lang="ru-RU" dirty="0" err="1"/>
              <a:t>програмою</a:t>
            </a:r>
            <a:r>
              <a:rPr lang="ru-RU" dirty="0"/>
              <a:t> «</a:t>
            </a:r>
            <a:r>
              <a:rPr lang="ru-RU" dirty="0" err="1"/>
              <a:t>Рівний</a:t>
            </a:r>
            <a:r>
              <a:rPr lang="ru-RU" dirty="0"/>
              <a:t> – </a:t>
            </a:r>
            <a:r>
              <a:rPr lang="ru-RU" dirty="0" err="1"/>
              <a:t>рівному</a:t>
            </a:r>
            <a:r>
              <a:rPr lang="ru-RU" dirty="0"/>
              <a:t>»</a:t>
            </a:r>
          </a:p>
          <a:p>
            <a:pPr lvl="0"/>
            <a:r>
              <a:rPr lang="ru-RU" dirty="0" err="1"/>
              <a:t>Запроваджено</a:t>
            </a:r>
            <a:r>
              <a:rPr lang="ru-RU" dirty="0"/>
              <a:t> 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endParaRPr lang="ru-RU" dirty="0"/>
          </a:p>
          <a:p>
            <a:pPr lvl="0"/>
            <a:r>
              <a:rPr lang="ru-RU" dirty="0" err="1"/>
              <a:t>Тиждень</a:t>
            </a:r>
            <a:r>
              <a:rPr lang="ru-RU" dirty="0"/>
              <a:t> ОБЖ</a:t>
            </a:r>
          </a:p>
          <a:p>
            <a:pPr lvl="0"/>
            <a:r>
              <a:rPr lang="ru-RU" dirty="0" err="1"/>
              <a:t>Тиждень</a:t>
            </a:r>
            <a:r>
              <a:rPr lang="ru-RU" dirty="0"/>
              <a:t> </a:t>
            </a:r>
            <a:r>
              <a:rPr lang="ru-RU" dirty="0" err="1"/>
              <a:t>дорожнього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62AC4CD-8F52-43BA-8BE5-5719001B6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25000" lnSpcReduction="20000"/>
          </a:bodyPr>
          <a:lstStyle/>
          <a:p>
            <a:endParaRPr lang="en-US" sz="6400" b="1" cap="all" dirty="0"/>
          </a:p>
          <a:p>
            <a:endParaRPr lang="en-US" sz="6400" b="1" cap="all" dirty="0"/>
          </a:p>
          <a:p>
            <a:endParaRPr lang="en-US" sz="6400" b="1" cap="all" dirty="0"/>
          </a:p>
          <a:p>
            <a:endParaRPr lang="en-US" sz="6400" b="1" cap="all" dirty="0"/>
          </a:p>
          <a:p>
            <a:endParaRPr lang="en-US" sz="6400" b="1" cap="all" dirty="0"/>
          </a:p>
          <a:p>
            <a:endParaRPr lang="en-US" sz="6400" b="1" cap="all" dirty="0"/>
          </a:p>
          <a:p>
            <a:endParaRPr lang="en-US" sz="6400" b="1" cap="all" dirty="0"/>
          </a:p>
          <a:p>
            <a:pPr algn="just">
              <a:lnSpc>
                <a:spcPct val="120000"/>
              </a:lnSpc>
            </a:pPr>
            <a:r>
              <a:rPr lang="uk-UA" sz="7200" b="1" cap="all" dirty="0"/>
              <a:t>співпраця з ГО «Воїни АТО </a:t>
            </a:r>
          </a:p>
          <a:p>
            <a:pPr algn="just">
              <a:lnSpc>
                <a:spcPct val="120000"/>
              </a:lnSpc>
            </a:pPr>
            <a:r>
              <a:rPr lang="uk-UA" sz="7200" b="1" cap="all" dirty="0"/>
              <a:t>м. Старокостянтинова»,</a:t>
            </a:r>
          </a:p>
          <a:p>
            <a:pPr algn="just">
              <a:lnSpc>
                <a:spcPct val="120000"/>
              </a:lnSpc>
            </a:pPr>
            <a:r>
              <a:rPr lang="uk-UA" sz="7200" b="1" cap="all" dirty="0"/>
              <a:t>участь у благодійних акціях «Зігрій солдата», «Окопна свічка»</a:t>
            </a:r>
          </a:p>
          <a:p>
            <a:pPr algn="just">
              <a:lnSpc>
                <a:spcPct val="120000"/>
              </a:lnSpc>
            </a:pPr>
            <a:r>
              <a:rPr lang="uk-UA" sz="7200" b="1" cap="all" dirty="0" err="1"/>
              <a:t>допомОГА</a:t>
            </a:r>
            <a:r>
              <a:rPr lang="uk-UA" sz="7200" b="1" cap="all" dirty="0"/>
              <a:t> ЗСУ продуктами харчування ДО Дня козацтва, Дня Збройних Сил України. </a:t>
            </a:r>
          </a:p>
          <a:p>
            <a:pPr algn="just">
              <a:lnSpc>
                <a:spcPct val="120000"/>
              </a:lnSpc>
            </a:pPr>
            <a:r>
              <a:rPr lang="uk-UA" sz="7200" b="1" cap="all" dirty="0"/>
              <a:t>Участь у Всеукраїнській </a:t>
            </a:r>
            <a:r>
              <a:rPr lang="uk-UA" sz="7200" b="1" cap="all" dirty="0" err="1"/>
              <a:t>акЦІЇ</a:t>
            </a:r>
            <a:r>
              <a:rPr lang="uk-UA" sz="7200" b="1" cap="all" dirty="0"/>
              <a:t> «ОБЕРІГ ДЛЯ ЗАХИСНИКА»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7200" b="1" cap="all" dirty="0"/>
              <a:t>        (ПОНАД 200 ВИРОБІВ)</a:t>
            </a:r>
          </a:p>
          <a:p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362B6625-760B-4C03-8F0B-881E42B37D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uk-UA" sz="7200" b="1" cap="all" dirty="0">
                <a:ea typeface="Nirmala UI" panose="020B0502040204020203" pitchFamily="34" charset="0"/>
                <a:cs typeface="Nirmala UI" panose="020B0502040204020203" pitchFamily="34" charset="0"/>
              </a:rPr>
              <a:t>Участь у </a:t>
            </a:r>
            <a:r>
              <a:rPr lang="uk-UA" sz="7200" b="1" cap="all" dirty="0" err="1">
                <a:ea typeface="Nirmala UI" panose="020B0502040204020203" pitchFamily="34" charset="0"/>
                <a:cs typeface="Nirmala UI" panose="020B0502040204020203" pitchFamily="34" charset="0"/>
              </a:rPr>
              <a:t>челенджі</a:t>
            </a:r>
            <a:r>
              <a:rPr lang="uk-UA" sz="7200" b="1" cap="all" dirty="0">
                <a:ea typeface="Nirmala UI" panose="020B0502040204020203" pitchFamily="34" charset="0"/>
                <a:cs typeface="Nirmala UI" panose="020B0502040204020203" pitchFamily="34" charset="0"/>
              </a:rPr>
              <a:t> «Завдяки тобі…», «Ми усі – волонтери», </a:t>
            </a:r>
          </a:p>
          <a:p>
            <a:pPr algn="just">
              <a:lnSpc>
                <a:spcPct val="120000"/>
              </a:lnSpc>
            </a:pPr>
            <a:r>
              <a:rPr lang="uk-UA" sz="7200" b="1" cap="all" dirty="0">
                <a:ea typeface="Nirmala UI" panose="020B0502040204020203" pitchFamily="34" charset="0"/>
                <a:cs typeface="Nirmala UI" panose="020B0502040204020203" pitchFamily="34" charset="0"/>
              </a:rPr>
              <a:t>УЧАСТЬ у флешмобі «Онлайн-</a:t>
            </a:r>
            <a:r>
              <a:rPr lang="uk-UA" sz="7200" b="1" cap="all" dirty="0" err="1">
                <a:ea typeface="Nirmala UI" panose="020B0502040204020203" pitchFamily="34" charset="0"/>
                <a:cs typeface="Nirmala UI" panose="020B0502040204020203" pitchFamily="34" charset="0"/>
              </a:rPr>
              <a:t>валентинка</a:t>
            </a:r>
            <a:r>
              <a:rPr lang="uk-UA" sz="7200" b="1" cap="all" dirty="0">
                <a:ea typeface="Nirmala UI" panose="020B0502040204020203" pitchFamily="34" charset="0"/>
                <a:cs typeface="Nirmala UI" panose="020B0502040204020203" pitchFamily="34" charset="0"/>
              </a:rPr>
              <a:t> для захисника», «Кожен на своєму місці».</a:t>
            </a:r>
          </a:p>
          <a:p>
            <a:pPr algn="just">
              <a:lnSpc>
                <a:spcPct val="120000"/>
              </a:lnSpc>
            </a:pPr>
            <a:r>
              <a:rPr lang="uk-UA" sz="7200" b="1" cap="all" dirty="0">
                <a:ea typeface="Nirmala UI" panose="020B0502040204020203" pitchFamily="34" charset="0"/>
                <a:cs typeface="Nirmala UI" panose="020B0502040204020203" pitchFamily="34" charset="0"/>
              </a:rPr>
              <a:t>організовано благодійний ярмарок  на підтримку ЗСУ.  </a:t>
            </a:r>
          </a:p>
          <a:p>
            <a:pPr algn="just">
              <a:lnSpc>
                <a:spcPct val="120000"/>
              </a:lnSpc>
            </a:pPr>
            <a:r>
              <a:rPr lang="uk-UA" sz="7200" b="1" cap="all" dirty="0" err="1">
                <a:ea typeface="Nirmala UI" panose="020B0502040204020203" pitchFamily="34" charset="0"/>
                <a:cs typeface="Nirmala UI" panose="020B0502040204020203" pitchFamily="34" charset="0"/>
              </a:rPr>
              <a:t>грошовА</a:t>
            </a:r>
            <a:r>
              <a:rPr lang="uk-UA" sz="7200" b="1" cap="all" dirty="0"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uk-UA" sz="7200" b="1" cap="all" dirty="0" err="1">
                <a:ea typeface="Nirmala UI" panose="020B0502040204020203" pitchFamily="34" charset="0"/>
                <a:cs typeface="Nirmala UI" panose="020B0502040204020203" pitchFamily="34" charset="0"/>
              </a:rPr>
              <a:t>адреснА</a:t>
            </a:r>
            <a:r>
              <a:rPr lang="uk-UA" sz="7200" b="1" cap="all" dirty="0"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uk-UA" sz="7200" b="1" cap="all" dirty="0" err="1">
                <a:ea typeface="Nirmala UI" panose="020B0502040204020203" pitchFamily="34" charset="0"/>
                <a:cs typeface="Nirmala UI" panose="020B0502040204020203" pitchFamily="34" charset="0"/>
              </a:rPr>
              <a:t>допомогА</a:t>
            </a:r>
            <a:r>
              <a:rPr lang="uk-UA" sz="7200" b="1" cap="all" dirty="0">
                <a:ea typeface="Nirmala UI" panose="020B0502040204020203" pitchFamily="34" charset="0"/>
                <a:cs typeface="Nirmala UI" panose="020B0502040204020203" pitchFamily="34" charset="0"/>
              </a:rPr>
              <a:t> захисникам на придбання ношів, генератора.</a:t>
            </a:r>
            <a:endParaRPr lang="en-US" sz="7200" b="1" cap="all" dirty="0"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uk-UA" sz="7200" b="1" cap="all" dirty="0"/>
              <a:t>плетіння маскувальних </a:t>
            </a:r>
            <a:r>
              <a:rPr lang="uk-UA" sz="7200" b="1" cap="all" dirty="0" err="1"/>
              <a:t>сітоК</a:t>
            </a:r>
            <a:r>
              <a:rPr lang="uk-UA" sz="7200" b="1" cap="all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uk-UA" sz="7200" b="1" cap="all" dirty="0" err="1"/>
              <a:t>впорядкуВАННЯ</a:t>
            </a:r>
            <a:r>
              <a:rPr lang="uk-UA" sz="7200" b="1" cap="all" dirty="0"/>
              <a:t> могил загиблим воїнам.</a:t>
            </a:r>
          </a:p>
          <a:p>
            <a:pPr algn="just">
              <a:lnSpc>
                <a:spcPct val="120000"/>
              </a:lnSpc>
            </a:pPr>
            <a:r>
              <a:rPr lang="uk-UA" sz="7200" b="1" cap="all" dirty="0"/>
              <a:t>Меморіальна дошка </a:t>
            </a:r>
            <a:r>
              <a:rPr lang="uk-UA" sz="7200" b="1" cap="all"/>
              <a:t>воїну-захиснику.</a:t>
            </a:r>
          </a:p>
          <a:p>
            <a:pPr algn="just">
              <a:lnSpc>
                <a:spcPct val="120000"/>
              </a:lnSpc>
            </a:pPr>
            <a:r>
              <a:rPr lang="uk-UA" sz="7200" b="1" cap="all">
                <a:ea typeface="Nirmala UI" panose="020B0502040204020203" pitchFamily="34" charset="0"/>
                <a:cs typeface="Nirmala UI" panose="020B0502040204020203" pitchFamily="34" charset="0"/>
              </a:rPr>
              <a:t>ГРошова</a:t>
            </a:r>
            <a:r>
              <a:rPr lang="uk-UA" sz="7200" b="1" cap="all" dirty="0">
                <a:ea typeface="Nirmala UI" panose="020B0502040204020203" pitchFamily="34" charset="0"/>
                <a:cs typeface="Nirmala UI" panose="020B0502040204020203" pitchFamily="34" charset="0"/>
              </a:rPr>
              <a:t> допомога хворим  на лікування. </a:t>
            </a:r>
          </a:p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6244F0-628D-4A9C-B3C2-4A57F736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0648"/>
            <a:ext cx="33909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3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85728"/>
            <a:ext cx="8678198" cy="6357982"/>
          </a:xfrm>
          <a:solidFill>
            <a:schemeClr val="bg1">
              <a:lumMod val="65000"/>
            </a:schemeClr>
          </a:solidFill>
        </p:spPr>
        <p:txBody>
          <a:bodyPr>
            <a:normAutofit fontScale="32500" lnSpcReduction="20000"/>
          </a:bodyPr>
          <a:lstStyle/>
          <a:p>
            <a:endParaRPr lang="ru-RU" b="1" dirty="0"/>
          </a:p>
          <a:p>
            <a:endParaRPr lang="ru-RU" b="1" dirty="0"/>
          </a:p>
          <a:p>
            <a:r>
              <a:rPr lang="ru-RU" sz="5800" b="1" i="1" dirty="0" err="1">
                <a:solidFill>
                  <a:schemeClr val="bg1"/>
                </a:solidFill>
              </a:rPr>
              <a:t>Стратегічна</a:t>
            </a:r>
            <a:r>
              <a:rPr lang="ru-RU" sz="5800" b="1" i="1" dirty="0">
                <a:solidFill>
                  <a:schemeClr val="bg1"/>
                </a:solidFill>
              </a:rPr>
              <a:t> </a:t>
            </a:r>
            <a:r>
              <a:rPr lang="ru-RU" sz="5800" b="1" i="1" dirty="0" err="1">
                <a:solidFill>
                  <a:schemeClr val="bg1"/>
                </a:solidFill>
              </a:rPr>
              <a:t>ціль</a:t>
            </a:r>
            <a:r>
              <a:rPr lang="ru-RU" sz="5800" dirty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endParaRPr lang="ru-RU" b="1" dirty="0"/>
          </a:p>
          <a:p>
            <a:pPr algn="ctr">
              <a:buNone/>
            </a:pPr>
            <a:r>
              <a:rPr lang="ru-RU" sz="11100" b="1" dirty="0">
                <a:solidFill>
                  <a:srgbClr val="FF0000"/>
                </a:solidFill>
              </a:rPr>
              <a:t> ЯКІСНЕ МЕДИЧНЕ ОБСЛУГОВУВАННЯ</a:t>
            </a:r>
          </a:p>
          <a:p>
            <a:endParaRPr lang="ru-RU" sz="9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dirty="0"/>
              <a:t/>
            </a:r>
            <a:br>
              <a:rPr lang="ru-RU" sz="4400" dirty="0"/>
            </a:br>
            <a:r>
              <a:rPr lang="ru-RU" sz="7400" b="1" dirty="0"/>
              <a:t>МЕДИКО-ПЕДАГОГІЧНИЙ КОНТРОЛЬ</a:t>
            </a:r>
            <a:endParaRPr lang="ru-RU" sz="7400" dirty="0"/>
          </a:p>
          <a:p>
            <a:r>
              <a:rPr lang="ru-RU" sz="7400" dirty="0"/>
              <a:t/>
            </a:r>
            <a:br>
              <a:rPr lang="ru-RU" sz="7400" dirty="0"/>
            </a:br>
            <a:r>
              <a:rPr lang="ru-RU" sz="7400" b="1" dirty="0"/>
              <a:t>КОНТРОЛЬ БЕЗПЕКИ ХАРЧУВАННЯ. НАССР</a:t>
            </a:r>
            <a:endParaRPr lang="ru-RU" sz="7400" dirty="0"/>
          </a:p>
          <a:p>
            <a:r>
              <a:rPr lang="ru-RU" sz="7400" dirty="0"/>
              <a:t/>
            </a:r>
            <a:br>
              <a:rPr lang="ru-RU" sz="7400" dirty="0"/>
            </a:br>
            <a:r>
              <a:rPr lang="ru-RU" sz="7400" b="1" dirty="0"/>
              <a:t>МОНІТОРИНГ ЗАБЕЗПЕЧЕННЯ ПРОТИЕПІДЕМІЧНОГО РЕЖИМУ</a:t>
            </a:r>
            <a:endParaRPr lang="ru-RU" sz="7400" dirty="0"/>
          </a:p>
          <a:p>
            <a:r>
              <a:rPr lang="ru-RU" sz="7400" dirty="0"/>
              <a:t/>
            </a:r>
            <a:br>
              <a:rPr lang="ru-RU" sz="7400" dirty="0"/>
            </a:br>
            <a:r>
              <a:rPr lang="ru-RU" sz="7400" b="1" dirty="0"/>
              <a:t>МОНІТОРИНГ СТАНУ ЗДОРОВ’Я ДІТЕЙ</a:t>
            </a:r>
            <a:endParaRPr lang="ru-RU" sz="7400" dirty="0"/>
          </a:p>
          <a:p>
            <a:r>
              <a:rPr lang="ru-RU" sz="7400" dirty="0"/>
              <a:t/>
            </a:r>
            <a:br>
              <a:rPr lang="ru-RU" sz="7400" dirty="0"/>
            </a:br>
            <a:r>
              <a:rPr lang="ru-RU" sz="7400" b="1" dirty="0"/>
              <a:t>ОРГАНІЗАЦІЯ ЩОРІЧНИХ МЕДОГЛЯДІВ </a:t>
            </a:r>
          </a:p>
          <a:p>
            <a:pPr>
              <a:buNone/>
            </a:pPr>
            <a:endParaRPr lang="ru-RU" sz="7400" b="1" dirty="0"/>
          </a:p>
          <a:p>
            <a:r>
              <a:rPr lang="ru-RU" sz="7400" b="1" dirty="0"/>
              <a:t>ПРОФІЛАКТИКА ЗАХВОРЮВАНЬ</a:t>
            </a:r>
            <a:endParaRPr lang="ru-RU" sz="7400" dirty="0"/>
          </a:p>
          <a:p>
            <a:pPr>
              <a:buNone/>
            </a:pPr>
            <a:r>
              <a:rPr lang="ru-RU" sz="4400" dirty="0">
                <a:solidFill>
                  <a:schemeClr val="bg1"/>
                </a:solidFill>
              </a:rPr>
              <a:t/>
            </a:r>
            <a:br>
              <a:rPr lang="ru-RU" sz="4400" dirty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357718" cy="6429420"/>
          </a:xfrm>
          <a:solidFill>
            <a:schemeClr val="bg1">
              <a:lumMod val="65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ru-RU" b="1" dirty="0"/>
          </a:p>
          <a:p>
            <a:r>
              <a:rPr lang="uk-UA" sz="14400" b="1" dirty="0">
                <a:solidFill>
                  <a:srgbClr val="FF0000"/>
                </a:solidFill>
              </a:rPr>
              <a:t>2022-2023 </a:t>
            </a:r>
            <a:r>
              <a:rPr lang="uk-UA" sz="14400" b="1" dirty="0" err="1">
                <a:solidFill>
                  <a:srgbClr val="FF0000"/>
                </a:solidFill>
              </a:rPr>
              <a:t>н.р</a:t>
            </a:r>
            <a:r>
              <a:rPr lang="uk-UA" sz="14400" b="1" dirty="0">
                <a:solidFill>
                  <a:srgbClr val="FF0000"/>
                </a:solidFill>
              </a:rPr>
              <a:t>.</a:t>
            </a:r>
            <a:endParaRPr lang="ru-RU" sz="14400" b="1" dirty="0">
              <a:solidFill>
                <a:srgbClr val="FF0000"/>
              </a:solidFill>
            </a:endParaRPr>
          </a:p>
          <a:p>
            <a:endParaRPr lang="ru-RU" b="1" dirty="0"/>
          </a:p>
          <a:p>
            <a:endParaRPr lang="ru-RU" sz="6200" b="1" dirty="0"/>
          </a:p>
          <a:p>
            <a:r>
              <a:rPr lang="ru-RU" sz="7600" b="1" dirty="0"/>
              <a:t>ПРАКТИЧНІ ЗАНЯТТЯ З НАДАННЯ ДОЛІКАРСЬКОЇ ДОПОМОГИ</a:t>
            </a:r>
            <a:endParaRPr lang="ru-RU" sz="7600" dirty="0"/>
          </a:p>
          <a:p>
            <a:r>
              <a:rPr lang="ru-RU" sz="7600" dirty="0"/>
              <a:t/>
            </a:r>
            <a:br>
              <a:rPr lang="ru-RU" sz="7600" dirty="0"/>
            </a:br>
            <a:r>
              <a:rPr lang="ru-RU" sz="7600" b="1" dirty="0"/>
              <a:t>АЛГОРИТМ ДІЙ У РАЗІ НЕЩАСНОГО ВИПАДКУ</a:t>
            </a:r>
            <a:endParaRPr lang="ru-RU" sz="7600" dirty="0"/>
          </a:p>
          <a:p>
            <a:r>
              <a:rPr lang="ru-RU" sz="7600" dirty="0"/>
              <a:t/>
            </a:r>
            <a:br>
              <a:rPr lang="ru-RU" sz="7600" dirty="0"/>
            </a:br>
            <a:r>
              <a:rPr lang="ru-RU" sz="7600" b="1" dirty="0"/>
              <a:t>ІНСТРУКТАЖІ З БЖ ПІД ЧАС ОСВІТНЬОГО ПРОЦЕСУ, ДИСТАНЦІЙНОГО НАВЧАННЯ,</a:t>
            </a:r>
            <a:endParaRPr lang="ru-RU" sz="7600" dirty="0"/>
          </a:p>
          <a:p>
            <a:r>
              <a:rPr lang="ru-RU" sz="7600" b="1" dirty="0"/>
              <a:t>НА КАНІКУЛАХ</a:t>
            </a:r>
            <a:endParaRPr lang="ru-RU" sz="7600" dirty="0"/>
          </a:p>
          <a:p>
            <a:r>
              <a:rPr lang="ru-RU" sz="7600" dirty="0"/>
              <a:t/>
            </a:r>
            <a:br>
              <a:rPr lang="ru-RU" sz="7600" dirty="0"/>
            </a:br>
            <a:r>
              <a:rPr lang="ru-RU" sz="7600" b="1" dirty="0"/>
              <a:t>ОБ’ЄКТОВІ ТРЕНУВАННЯ З ЕВАКУАЦІЇ</a:t>
            </a:r>
            <a:endParaRPr lang="ru-RU" sz="7600" dirty="0"/>
          </a:p>
          <a:p>
            <a:r>
              <a:rPr lang="ru-RU" sz="7600" dirty="0"/>
              <a:t/>
            </a:r>
            <a:br>
              <a:rPr lang="ru-RU" sz="7600" dirty="0"/>
            </a:br>
            <a:r>
              <a:rPr lang="ru-RU" sz="7600" b="1" dirty="0"/>
              <a:t>ЗАХОДИ ЩОДО ПРОТИДІЇ ТОРГІВЛІ ЛЮДЬМИ, ПОПЕРЕДЖЕННЯ СУЇЦИДІВ, АНТИАЛКОГОЛЬНА, АНТИТЮТЮНОВА, АНТИНАРКОТИЧНА  ПРОПАГАНДА </a:t>
            </a:r>
            <a:endParaRPr lang="ru-RU" sz="7600" dirty="0"/>
          </a:p>
          <a:p>
            <a:pPr>
              <a:buNone/>
            </a:pPr>
            <a:r>
              <a:rPr lang="ru-RU" sz="7600" dirty="0"/>
              <a:t/>
            </a:r>
            <a:br>
              <a:rPr lang="ru-RU" sz="7600" dirty="0"/>
            </a:br>
            <a:endParaRPr lang="ru-RU" sz="7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88640"/>
            <a:ext cx="3997678" cy="6455070"/>
          </a:xfrm>
          <a:solidFill>
            <a:schemeClr val="bg1">
              <a:lumMod val="65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8000" b="1" dirty="0"/>
              <a:t>ПРОТИЕПІДЕМІЧНИЙ РЕЖИМ</a:t>
            </a:r>
          </a:p>
          <a:p>
            <a:endParaRPr lang="ru-RU" sz="8000" dirty="0"/>
          </a:p>
          <a:p>
            <a:r>
              <a:rPr lang="ru-RU" sz="8000" b="1" dirty="0"/>
              <a:t>ПЛАН РЕАГУВАННЯ ВИХОВАТЕЛЯ НА НАДЗВИЧАЙНІ СИТУАЦІЇ</a:t>
            </a:r>
          </a:p>
          <a:p>
            <a:endParaRPr lang="ru-RU" sz="8000" dirty="0"/>
          </a:p>
          <a:p>
            <a:r>
              <a:rPr lang="ru-RU" sz="8000" b="1" dirty="0"/>
              <a:t>ІНСТРУКЦІЯ ЩОДО ДІЙ УЧАСНИКІВ ОСВІТНЬОГО ПРОЦЕСУ У НАДЗВИЧАЙНІЙ СИТУАЦІЇ ВОЄННОГО ХАРАКТЕРУ</a:t>
            </a:r>
          </a:p>
          <a:p>
            <a:endParaRPr lang="ru-RU" sz="8000" dirty="0"/>
          </a:p>
          <a:p>
            <a:r>
              <a:rPr lang="ru-RU" sz="8000" b="1" dirty="0"/>
              <a:t>НАДАННЯ ПАМ’ЯТОК БАТЬКАМ, УЧНЯМ, ПРАЦІВНИКАМ</a:t>
            </a:r>
          </a:p>
          <a:p>
            <a:endParaRPr lang="ru-RU" sz="8000" dirty="0"/>
          </a:p>
          <a:p>
            <a:r>
              <a:rPr lang="ru-RU" sz="8000" b="1" dirty="0"/>
              <a:t>ОРГАНІЗАЦІЯ ОСВІТНЬОГО ПРОЦЕСУ В ДИСТАНЦІЙНІЙ ФОРМІ, НАЙБІЛЬШ БЕЗПЕЧНІЙ ПІД ЧАС ВІЙНИ</a:t>
            </a:r>
            <a:endParaRPr lang="ru-RU" sz="8000" dirty="0"/>
          </a:p>
          <a:p>
            <a:r>
              <a:rPr lang="ru-RU" sz="8000" b="1" dirty="0"/>
              <a:t>ПРОФІЛАКТИЧНА РОБОТА ЩОДО МІННОЇ БЕЗПЕКИ</a:t>
            </a:r>
          </a:p>
          <a:p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281518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err="1">
                <a:solidFill>
                  <a:schemeClr val="tx2"/>
                </a:solidFill>
              </a:rPr>
              <a:t>Стратегічна</a:t>
            </a:r>
            <a:r>
              <a:rPr lang="ru-RU" sz="3200" b="1" i="1" dirty="0">
                <a:solidFill>
                  <a:schemeClr val="tx2"/>
                </a:solidFill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</a:rPr>
              <a:t>ціль</a:t>
            </a:r>
            <a:r>
              <a:rPr lang="ru-RU" sz="3200" b="1" dirty="0">
                <a:solidFill>
                  <a:schemeClr val="tx2"/>
                </a:solidFill>
              </a:rPr>
              <a:t>:</a:t>
            </a:r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СУЧАСНИЙ ДИЗАЙН ТА ОСНАЩЕННЯ ПРЕДМЕТНИХ КАБІНЕТІВ </a:t>
            </a:r>
            <a:endParaRPr lang="ru-RU" sz="36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281518" cy="642942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2022-2023 </a:t>
            </a:r>
            <a:r>
              <a:rPr lang="ru-RU" b="1" dirty="0" smtClean="0">
                <a:solidFill>
                  <a:srgbClr val="FF0000"/>
                </a:solidFill>
              </a:rPr>
              <a:t>Н.Р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ru-RU" sz="2400" b="1" dirty="0"/>
          </a:p>
          <a:p>
            <a:endParaRPr lang="ru-RU" sz="2400" dirty="0"/>
          </a:p>
          <a:p>
            <a:r>
              <a:rPr lang="ru-RU" sz="2400" b="1" dirty="0"/>
              <a:t>КАБІНЕТ ХІМІЇ (</a:t>
            </a:r>
            <a:r>
              <a:rPr lang="ru-RU" sz="2400" b="1" dirty="0" smtClean="0"/>
              <a:t>ВИТЯЖНА ШАФА,  </a:t>
            </a:r>
            <a:r>
              <a:rPr lang="ru-RU" sz="2400" b="1" dirty="0"/>
              <a:t>ПРОЕКТОР)</a:t>
            </a:r>
          </a:p>
          <a:p>
            <a:endParaRPr lang="ru-RU" sz="2400" dirty="0"/>
          </a:p>
          <a:p>
            <a:r>
              <a:rPr lang="ru-RU" sz="2400" b="1" dirty="0"/>
              <a:t>ОБЛАШТОВАНО ІГРОВІ ЗОНИ НА 1 ПОВЕРСІ</a:t>
            </a:r>
          </a:p>
          <a:p>
            <a:endParaRPr lang="ru-RU" sz="2400" b="1" dirty="0"/>
          </a:p>
          <a:p>
            <a:r>
              <a:rPr lang="uk-UA" sz="2400" b="1" dirty="0"/>
              <a:t>СТВОРЕНО </a:t>
            </a:r>
            <a:r>
              <a:rPr lang="uk-UA" sz="2400" b="1" dirty="0" smtClean="0"/>
              <a:t> ПРОСТІР </a:t>
            </a:r>
            <a:r>
              <a:rPr lang="uk-UA" sz="2400" b="1" dirty="0"/>
              <a:t>В ПРИМІЩЕННІ ЗАКЛАДУ </a:t>
            </a:r>
            <a:r>
              <a:rPr lang="uk-UA" sz="2400" b="1" dirty="0" smtClean="0"/>
              <a:t> ( </a:t>
            </a:r>
            <a:r>
              <a:rPr lang="uk-UA" sz="2400" b="1" dirty="0" err="1" smtClean="0"/>
              <a:t>іі</a:t>
            </a:r>
            <a:r>
              <a:rPr lang="uk-UA" sz="2400" b="1" dirty="0" smtClean="0"/>
              <a:t> ПОВЕРХ) ТА </a:t>
            </a:r>
            <a:r>
              <a:rPr lang="uk-UA" sz="2400" b="1" dirty="0"/>
              <a:t>В ШКІЛЬНОМУ ДВОРІ</a:t>
            </a:r>
            <a:endParaRPr lang="ru-RU" sz="2400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Школа\Desktop\Без названи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376083" cy="299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СИСТЕМА ОЦІНЮВАННЯ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Школа\Desktop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8" y="1142984"/>
            <a:ext cx="8590402" cy="54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14290"/>
            <a:ext cx="4316288" cy="6357982"/>
          </a:xfrm>
          <a:solidFill>
            <a:schemeClr val="bg1">
              <a:lumMod val="65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ru-RU" b="1" i="1" dirty="0" err="1">
                <a:solidFill>
                  <a:schemeClr val="tx2"/>
                </a:solidFill>
              </a:rPr>
              <a:t>Стратегічна</a:t>
            </a: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i="1" dirty="0" err="1">
                <a:solidFill>
                  <a:schemeClr val="tx2"/>
                </a:solidFill>
              </a:rPr>
              <a:t>ціль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sz="3800" b="1" dirty="0">
                <a:solidFill>
                  <a:srgbClr val="FF0000"/>
                </a:solidFill>
              </a:rPr>
              <a:t>СПРАВЕДЛИВЕ ОБ’ЄКТИВНЕ ОЦІНЮВАННЯ</a:t>
            </a:r>
          </a:p>
          <a:p>
            <a:endParaRPr lang="ru-RU" sz="4600" b="1" dirty="0">
              <a:solidFill>
                <a:srgbClr val="FF0000"/>
              </a:solidFill>
            </a:endParaRPr>
          </a:p>
          <a:p>
            <a:endParaRPr lang="uk-UA" b="1" dirty="0">
              <a:solidFill>
                <a:srgbClr val="FF0000"/>
              </a:solidFill>
            </a:endParaRPr>
          </a:p>
          <a:p>
            <a:endParaRPr lang="uk-UA" b="1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22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500" b="1" dirty="0" smtClean="0"/>
              <a:t>ЗАЛУЧЕННЯ </a:t>
            </a:r>
            <a:r>
              <a:rPr lang="ru-RU" sz="2500" b="1" dirty="0"/>
              <a:t>УЧНІВ ДО РОЗРОБЛЕННЯ КРИТЕРІЇВ ОЦІНЮВАННЯ</a:t>
            </a:r>
            <a:endParaRPr lang="ru-RU" sz="25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500" dirty="0"/>
              <a:t/>
            </a:r>
            <a:br>
              <a:rPr lang="ru-RU" sz="2500" dirty="0"/>
            </a:br>
            <a:r>
              <a:rPr lang="ru-RU" sz="2500" b="1" dirty="0"/>
              <a:t>КОМПЕТЕНТНІСНИЙ ПІДХІД В СИСТЕМІ ОЦІНЮВАННЯ</a:t>
            </a:r>
            <a:endParaRPr lang="ru-RU" sz="25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500" dirty="0"/>
              <a:t/>
            </a:r>
            <a:br>
              <a:rPr lang="ru-RU" sz="2500" dirty="0"/>
            </a:br>
            <a:r>
              <a:rPr lang="ru-RU" sz="2500" b="1" dirty="0"/>
              <a:t>КОМПЕТЕНТНІСНІ </a:t>
            </a:r>
            <a:r>
              <a:rPr lang="ru-RU" sz="2500" b="1" dirty="0" smtClean="0"/>
              <a:t>ЗАВДАННЯ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500" b="1" dirty="0"/>
              <a:t>ОЗНАЙОМЛЕННЯ З КРИТЕРІЯМИ ОЦІНЮВАННЯ НА ПОЧАТКУ НАВЧАЛЬНОГО РОКУ (ЗАГАЛЬНОШКІЛЬНІ ЗБОРИ БАТЬКІВ ТА УЧНІВ, ВСТУПНІ УРОКИ ДО ТЕМ)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5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500" b="1" dirty="0"/>
              <a:t>ІНФОРМАЦІЯ НА САЙТІ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5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500" b="1" dirty="0"/>
              <a:t>ІНФОРМАЦІЯ НА СТЕНДАХ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5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500" b="1" dirty="0"/>
              <a:t>КРИТЕРІЇ ОЦІНЮВАННЯ В ПРЕДМЕТНИХ КАБІНЕТАХ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5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500" b="1" dirty="0"/>
              <a:t>КРИТЕРІЇ ЩОДО ОКРЕМИХ ВИДІВ РОБІТ (ВСІ ВЧИТЕЛІ ВИГОТОВИЛИ ЛЕПБУКИ)</a:t>
            </a:r>
            <a:endParaRPr lang="ru-RU" sz="2500" dirty="0"/>
          </a:p>
          <a:p>
            <a:endParaRPr lang="ru-RU" sz="2200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281518" cy="6357982"/>
          </a:xfrm>
          <a:solidFill>
            <a:schemeClr val="bg1">
              <a:lumMod val="65000"/>
            </a:schemeClr>
          </a:solidFill>
        </p:spPr>
        <p:txBody>
          <a:bodyPr>
            <a:normAutofit fontScale="47500" lnSpcReduction="20000"/>
          </a:bodyPr>
          <a:lstStyle/>
          <a:p>
            <a:endParaRPr lang="ru-RU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C:\Users\Школа\Desktop\Без названи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7270"/>
            <a:ext cx="2746251" cy="14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816" y="247899"/>
            <a:ext cx="4429006" cy="1865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276872"/>
            <a:ext cx="4396622" cy="1992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505672"/>
            <a:ext cx="4401251" cy="22356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ФОРМУВАЛЬНЕ ОЦІНЮВАННЯ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281518" cy="5500726"/>
          </a:xfrm>
          <a:solidFill>
            <a:schemeClr val="bg1">
              <a:lumMod val="65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/>
              <a:t>РОЗГЛЯНУТО НА ПЕДАГОГІЧНІЙ </a:t>
            </a:r>
            <a:r>
              <a:rPr lang="ru-RU" b="1" dirty="0" smtClean="0"/>
              <a:t>РАДІ 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МЕТОДИЧНІ ЗАХОДИ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ВЕБІНАРИ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ОНЛАЙН КУРС “ОЦІНЮВАННЯ БЕЗ ЗНЕЦІНЮВАННЯ”</a:t>
            </a:r>
            <a:endParaRPr lang="ru-RU" dirty="0"/>
          </a:p>
          <a:p>
            <a:r>
              <a:rPr lang="ru-RU" b="1" dirty="0" err="1"/>
              <a:t>Більшість</a:t>
            </a:r>
            <a:r>
              <a:rPr lang="ru-RU" b="1" dirty="0"/>
              <a:t>  ВЧИТЕЛІВ ЗАСТОСОВУЮТЬ ФОРМУВАЛЬНЕ ОЦІНЮВАННЯ</a:t>
            </a:r>
          </a:p>
          <a:p>
            <a:endParaRPr lang="ru-RU" dirty="0"/>
          </a:p>
          <a:p>
            <a:r>
              <a:rPr lang="ru-RU" b="1" dirty="0"/>
              <a:t>НАДАЮТЬ ЗВОРОТНИЙ ЗВ’ЯЗОК ЩОДО РОБОТИ УЧНІВ</a:t>
            </a:r>
          </a:p>
          <a:p>
            <a:endParaRPr lang="ru-RU" dirty="0"/>
          </a:p>
          <a:p>
            <a:r>
              <a:rPr lang="ru-RU" b="1" dirty="0"/>
              <a:t>ПРОСТЕЖУЮТЬ ІНДИВІДУАЛЬНИЙ ПОСТУП УЧНЯ</a:t>
            </a:r>
          </a:p>
          <a:p>
            <a:endParaRPr lang="ru-RU" dirty="0"/>
          </a:p>
          <a:p>
            <a:r>
              <a:rPr lang="ru-RU" b="1" dirty="0"/>
              <a:t>ОРГАНІЗОВУЮТЬ САМООЦІНЮВАННЯ ТА ВЗАЄМООЦІНЮВАННЯ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210080" cy="5500726"/>
          </a:xfrm>
          <a:solidFill>
            <a:schemeClr val="bg1">
              <a:lumMod val="65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ru-RU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148" y="1111598"/>
            <a:ext cx="4533280" cy="2085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717032"/>
            <a:ext cx="4617101" cy="24071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ОСВІТНЄ СЕРЕДОВИЩЕ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Школа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5" y="1357298"/>
            <a:ext cx="8224353" cy="507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2852"/>
            <a:ext cx="4178174" cy="6429420"/>
          </a:xfrm>
          <a:solidFill>
            <a:schemeClr val="bg1">
              <a:lumMod val="65000"/>
            </a:schemeClr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600" b="1" dirty="0">
                <a:solidFill>
                  <a:srgbClr val="FF0000"/>
                </a:solidFill>
              </a:rPr>
              <a:t>ВИДИ ОЦІНЮВАННЯ</a:t>
            </a:r>
          </a:p>
          <a:p>
            <a:endParaRPr lang="uk-UA" b="1" dirty="0"/>
          </a:p>
          <a:p>
            <a:pPr marL="0" indent="0">
              <a:buNone/>
            </a:pPr>
            <a:endParaRPr lang="uk-UA" b="1" dirty="0"/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ПОЧАТКОВА ШКОЛА: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3200" b="1" dirty="0" smtClean="0"/>
              <a:t>ВЕРБАЛЬНЕ</a:t>
            </a:r>
            <a:endParaRPr lang="ru-RU" sz="3200" dirty="0"/>
          </a:p>
          <a:p>
            <a:r>
              <a:rPr lang="ru-RU" sz="3200" b="1" dirty="0"/>
              <a:t>ФОРМУВАЛЬНЕ</a:t>
            </a:r>
          </a:p>
          <a:p>
            <a:r>
              <a:rPr lang="ru-RU" sz="3200" b="1" dirty="0" smtClean="0"/>
              <a:t>РІВНЕВЕ </a:t>
            </a:r>
            <a:r>
              <a:rPr lang="ru-RU" sz="3200" b="1" dirty="0"/>
              <a:t>3-4 КЛ. </a:t>
            </a:r>
          </a:p>
          <a:p>
            <a:r>
              <a:rPr lang="ru-RU" sz="3200" b="1" dirty="0" smtClean="0"/>
              <a:t>(</a:t>
            </a:r>
            <a:r>
              <a:rPr lang="ru-RU" sz="3200" b="1" dirty="0"/>
              <a:t>ВИСОКИЙ, ДОСТАТНІЙ, СЕРЕДНІЙ, ПОЧАТКОВИЙ)</a:t>
            </a:r>
            <a:endParaRPr lang="ru-RU" sz="3200" dirty="0"/>
          </a:p>
          <a:p>
            <a:pPr>
              <a:buNone/>
            </a:pPr>
            <a:r>
              <a:rPr lang="ru-RU" sz="3200" dirty="0">
                <a:solidFill>
                  <a:schemeClr val="tx2"/>
                </a:solidFill>
              </a:rPr>
              <a:t/>
            </a:r>
            <a:br>
              <a:rPr lang="ru-RU" sz="3200" dirty="0">
                <a:solidFill>
                  <a:schemeClr val="tx2"/>
                </a:solidFill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210080" cy="6454500"/>
          </a:xfrm>
          <a:solidFill>
            <a:schemeClr val="bg1">
              <a:lumMod val="65000"/>
            </a:schemeClr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36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5</a:t>
            </a:r>
            <a:r>
              <a:rPr lang="ru-RU" sz="3600" b="1" dirty="0" smtClean="0">
                <a:solidFill>
                  <a:srgbClr val="FF0000"/>
                </a:solidFill>
              </a:rPr>
              <a:t>-11 </a:t>
            </a:r>
            <a:r>
              <a:rPr lang="ru-RU" sz="3600" b="1" dirty="0">
                <a:solidFill>
                  <a:srgbClr val="FF0000"/>
                </a:solidFill>
              </a:rPr>
              <a:t>КЛАСИ:</a:t>
            </a:r>
          </a:p>
          <a:p>
            <a:pPr algn="ctr">
              <a:buNone/>
            </a:pPr>
            <a:endParaRPr lang="ru-RU" sz="3600" dirty="0">
              <a:solidFill>
                <a:srgbClr val="FF0000"/>
              </a:solidFill>
            </a:endParaRPr>
          </a:p>
          <a:p>
            <a:r>
              <a:rPr lang="ru-RU" b="1" dirty="0"/>
              <a:t>ВХІДНИЙ КОНТРОЛЬ</a:t>
            </a:r>
          </a:p>
          <a:p>
            <a:endParaRPr lang="ru-RU" dirty="0"/>
          </a:p>
          <a:p>
            <a:r>
              <a:rPr lang="ru-RU" b="1" dirty="0"/>
              <a:t>ПОТОЧНЕ ОЦІНЮВАННЯ</a:t>
            </a:r>
          </a:p>
          <a:p>
            <a:endParaRPr lang="ru-RU" dirty="0"/>
          </a:p>
          <a:p>
            <a:r>
              <a:rPr lang="ru-RU" b="1" dirty="0"/>
              <a:t>(ОБОВ’ЯЗКОВІ ВИДИ РОБІТ : ПРАКТИЧНІ, ЛАБОРАТОРНІ, ВИВЧЕННЯ НАПАМ’ЯТЬ, ТВІР)</a:t>
            </a:r>
          </a:p>
          <a:p>
            <a:endParaRPr lang="ru-RU" dirty="0"/>
          </a:p>
          <a:p>
            <a:r>
              <a:rPr lang="ru-RU" b="1" dirty="0"/>
              <a:t>ПІДСУМКОВЕ ОЦІНЮВАННЯ</a:t>
            </a:r>
            <a:endParaRPr lang="ru-RU" dirty="0"/>
          </a:p>
          <a:p>
            <a:r>
              <a:rPr lang="ru-RU" b="1" dirty="0"/>
              <a:t>(ТЕМАТИЧНЕ, СЕМЕСТРОВЕ, РІЧНЕ)</a:t>
            </a:r>
          </a:p>
          <a:p>
            <a:endParaRPr lang="ru-RU" dirty="0"/>
          </a:p>
          <a:p>
            <a:r>
              <a:rPr lang="ru-RU" b="1" dirty="0"/>
              <a:t>ДЕРЖАВНА ПІДСУМКОВА АТЕСТАЦІЯ (</a:t>
            </a:r>
            <a:r>
              <a:rPr lang="ru-RU" b="1" dirty="0" smtClean="0"/>
              <a:t>2023 </a:t>
            </a:r>
            <a:r>
              <a:rPr lang="ru-RU" b="1" dirty="0"/>
              <a:t>Р. - ЗВІЛЬНЕННЯ ВІД ДПА)</a:t>
            </a:r>
          </a:p>
          <a:p>
            <a:endParaRPr lang="ru-RU" dirty="0"/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3056"/>
            <a:ext cx="4986859" cy="25331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Частка здобувачів освіти, які вважають оцінювання результатів їх навчання у закладі освіти справедливим і об’єктивним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Здобувачі освіти </a:t>
            </a:r>
          </a:p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txBody>
          <a:bodyPr/>
          <a:lstStyle/>
          <a:p>
            <a:r>
              <a:rPr lang="uk-UA" dirty="0" smtClean="0"/>
              <a:t>Батьки здобувачів освіти</a:t>
            </a:r>
            <a:endParaRPr lang="uk-UA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5699760" cy="239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241" y="4114030"/>
            <a:ext cx="6120914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99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428580"/>
            <a:ext cx="8643998" cy="621513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ru-RU" b="1" i="1" dirty="0">
                <a:solidFill>
                  <a:schemeClr val="tx2"/>
                </a:solidFill>
              </a:rPr>
              <a:t>СТРАТЕГІЧНА ЦІЛЬ</a:t>
            </a:r>
          </a:p>
          <a:p>
            <a:pPr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ЕФЕКТИВНИЙ</a:t>
            </a:r>
          </a:p>
          <a:p>
            <a:pPr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МОНІТОРИНГ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4" y="2636912"/>
            <a:ext cx="8293499" cy="300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700" b="1" dirty="0" smtClean="0"/>
              <a:t>Моніторинг навчальних досягнень учнів за 2022-2023нр</a:t>
            </a:r>
            <a:endParaRPr lang="uk-UA" b="1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508019"/>
              </p:ext>
            </p:extLst>
          </p:nvPr>
        </p:nvGraphicFramePr>
        <p:xfrm>
          <a:off x="1043608" y="1484784"/>
          <a:ext cx="7920880" cy="5040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4383">
                  <a:extLst>
                    <a:ext uri="{9D8B030D-6E8A-4147-A177-3AD203B41FA5}">
                      <a16:colId xmlns:a16="http://schemas.microsoft.com/office/drawing/2014/main" xmlns="" val="4140774850"/>
                    </a:ext>
                  </a:extLst>
                </a:gridCol>
                <a:gridCol w="1170466">
                  <a:extLst>
                    <a:ext uri="{9D8B030D-6E8A-4147-A177-3AD203B41FA5}">
                      <a16:colId xmlns:a16="http://schemas.microsoft.com/office/drawing/2014/main" xmlns="" val="3581592809"/>
                    </a:ext>
                  </a:extLst>
                </a:gridCol>
                <a:gridCol w="1286853">
                  <a:extLst>
                    <a:ext uri="{9D8B030D-6E8A-4147-A177-3AD203B41FA5}">
                      <a16:colId xmlns:a16="http://schemas.microsoft.com/office/drawing/2014/main" xmlns="" val="1924406285"/>
                    </a:ext>
                  </a:extLst>
                </a:gridCol>
                <a:gridCol w="1053255">
                  <a:extLst>
                    <a:ext uri="{9D8B030D-6E8A-4147-A177-3AD203B41FA5}">
                      <a16:colId xmlns:a16="http://schemas.microsoft.com/office/drawing/2014/main" xmlns="" val="2210778505"/>
                    </a:ext>
                  </a:extLst>
                </a:gridCol>
                <a:gridCol w="1002079">
                  <a:extLst>
                    <a:ext uri="{9D8B030D-6E8A-4147-A177-3AD203B41FA5}">
                      <a16:colId xmlns:a16="http://schemas.microsoft.com/office/drawing/2014/main" xmlns="" val="1833645508"/>
                    </a:ext>
                  </a:extLst>
                </a:gridCol>
                <a:gridCol w="870009">
                  <a:extLst>
                    <a:ext uri="{9D8B030D-6E8A-4147-A177-3AD203B41FA5}">
                      <a16:colId xmlns:a16="http://schemas.microsoft.com/office/drawing/2014/main" xmlns="" val="1253386230"/>
                    </a:ext>
                  </a:extLst>
                </a:gridCol>
                <a:gridCol w="953379">
                  <a:extLst>
                    <a:ext uri="{9D8B030D-6E8A-4147-A177-3AD203B41FA5}">
                      <a16:colId xmlns:a16="http://schemas.microsoft.com/office/drawing/2014/main" xmlns="" val="1387480566"/>
                    </a:ext>
                  </a:extLst>
                </a:gridCol>
                <a:gridCol w="910456">
                  <a:extLst>
                    <a:ext uri="{9D8B030D-6E8A-4147-A177-3AD203B41FA5}">
                      <a16:colId xmlns:a16="http://schemas.microsoft.com/office/drawing/2014/main" xmlns="" val="2121846778"/>
                    </a:ext>
                  </a:extLst>
                </a:gridCol>
              </a:tblGrid>
              <a:tr h="626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Клас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Кількість учнів</a:t>
                      </a:r>
                      <a:r>
                        <a:rPr lang="uk-UA" sz="800">
                          <a:effectLst/>
                        </a:rPr>
                        <a:t>/ кл.керівник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Високий</a:t>
                      </a:r>
                      <a:endParaRPr lang="uk-UA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Кількість/%</a:t>
                      </a:r>
                      <a:endParaRPr lang="uk-UA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Прізвища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Достатній Кількість/%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Середній Кількість/%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Початковий Кількість/%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Якісний показник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Примітка</a:t>
                      </a:r>
                      <a:r>
                        <a:rPr lang="uk-UA" sz="800">
                          <a:effectLst/>
                        </a:rPr>
                        <a:t>/ООП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xmlns="" val="4135946203"/>
                  </a:ext>
                </a:extLst>
              </a:tr>
              <a:tr h="1567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uk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2</a:t>
                      </a:r>
                      <a:r>
                        <a:rPr lang="ru-RU" sz="800" dirty="0" smtClean="0">
                          <a:effectLst/>
                        </a:rPr>
                        <a:t>1 </a:t>
                      </a:r>
                      <a:r>
                        <a:rPr lang="ru-RU" sz="800" dirty="0" err="1" smtClean="0">
                          <a:effectLst/>
                        </a:rPr>
                        <a:t>Шокот</a:t>
                      </a:r>
                      <a:r>
                        <a:rPr lang="ru-RU" sz="800" dirty="0" smtClean="0">
                          <a:effectLst/>
                        </a:rPr>
                        <a:t> Л</a:t>
                      </a:r>
                      <a:endParaRPr lang="uk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xmlns="" val="1371925268"/>
                  </a:ext>
                </a:extLst>
              </a:tr>
              <a:tr h="1567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2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uk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r>
                        <a:rPr lang="uk-UA" sz="800" dirty="0">
                          <a:effectLst/>
                        </a:rPr>
                        <a:t>5</a:t>
                      </a:r>
                      <a:r>
                        <a:rPr lang="ru-RU" sz="800" dirty="0" smtClean="0">
                          <a:effectLst/>
                        </a:rPr>
                        <a:t>+1 </a:t>
                      </a:r>
                      <a:r>
                        <a:rPr lang="ru-RU" sz="800" dirty="0" err="1" smtClean="0">
                          <a:effectLst/>
                        </a:rPr>
                        <a:t>Остапчук</a:t>
                      </a:r>
                      <a:r>
                        <a:rPr lang="ru-RU" sz="800" dirty="0" smtClean="0">
                          <a:effectLst/>
                        </a:rPr>
                        <a:t> В</a:t>
                      </a:r>
                      <a:endParaRPr lang="uk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Шуляк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xmlns="" val="3207735106"/>
                  </a:ext>
                </a:extLst>
              </a:tr>
              <a:tr h="3134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3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uk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effectLst/>
                        </a:rPr>
                        <a:t>22+1 Остапчук Н</a:t>
                      </a:r>
                      <a:endParaRPr lang="uk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Цимбалюк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xmlns="" val="2737974688"/>
                  </a:ext>
                </a:extLst>
              </a:tr>
              <a:tr h="1567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4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uk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effectLst/>
                        </a:rPr>
                        <a:t>15 Боровик</a:t>
                      </a:r>
                      <a:endParaRPr lang="uk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xmlns="" val="1637296996"/>
                  </a:ext>
                </a:extLst>
              </a:tr>
              <a:tr h="7835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5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uk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27</a:t>
                      </a:r>
                      <a:endParaRPr lang="uk-UA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Крикончук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4-15%</a:t>
                      </a:r>
                      <a:endParaRPr lang="uk-UA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Бойчук</a:t>
                      </a:r>
                      <a:endParaRPr lang="uk-UA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Козак</a:t>
                      </a:r>
                      <a:endParaRPr lang="uk-UA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Легенович</a:t>
                      </a:r>
                      <a:endParaRPr lang="uk-UA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Матвійчук 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11-41%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12-44%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15-56%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xmlns="" val="3824463740"/>
                  </a:ext>
                </a:extLst>
              </a:tr>
              <a:tr h="7835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6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uk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26+1 Охота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Верхогляд</a:t>
                      </a:r>
                      <a:endParaRPr lang="uk-UA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Манчшина</a:t>
                      </a:r>
                      <a:endParaRPr lang="uk-UA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Марзялко</a:t>
                      </a:r>
                      <a:endParaRPr lang="uk-UA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Нараєвський 4</a:t>
                      </a:r>
                      <a:r>
                        <a:rPr lang="ru-RU" sz="800">
                          <a:effectLst/>
                        </a:rPr>
                        <a:t>/1</a:t>
                      </a:r>
                      <a:r>
                        <a:rPr lang="uk-UA" sz="800">
                          <a:effectLst/>
                        </a:rPr>
                        <a:t>5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7</a:t>
                      </a:r>
                      <a:r>
                        <a:rPr lang="ru-RU" sz="800">
                          <a:effectLst/>
                        </a:rPr>
                        <a:t>/</a:t>
                      </a:r>
                      <a:r>
                        <a:rPr lang="uk-UA" sz="800">
                          <a:effectLst/>
                        </a:rPr>
                        <a:t>27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9</a:t>
                      </a:r>
                      <a:r>
                        <a:rPr lang="ru-RU" sz="800">
                          <a:effectLst/>
                        </a:rPr>
                        <a:t>/3</a:t>
                      </a:r>
                      <a:r>
                        <a:rPr lang="uk-UA" sz="800">
                          <a:effectLst/>
                        </a:rPr>
                        <a:t>5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6</a:t>
                      </a:r>
                      <a:r>
                        <a:rPr lang="ru-RU" sz="800">
                          <a:effectLst/>
                        </a:rPr>
                        <a:t>/2</a:t>
                      </a:r>
                      <a:r>
                        <a:rPr lang="uk-UA" sz="800">
                          <a:effectLst/>
                        </a:rPr>
                        <a:t>3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11--31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Петрик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xmlns="" val="4091140496"/>
                  </a:ext>
                </a:extLst>
              </a:tr>
              <a:tr h="3134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7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uk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r>
                        <a:rPr lang="uk-UA" sz="800">
                          <a:effectLst/>
                        </a:rPr>
                        <a:t>8 Маншина 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1-6</a:t>
                      </a:r>
                      <a:endParaRPr lang="uk-UA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Дегалюк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– 33%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8 -  43%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</a:t>
                      </a:r>
                      <a:r>
                        <a:rPr lang="ru-RU" sz="800">
                          <a:effectLst/>
                        </a:rPr>
                        <a:t> – </a:t>
                      </a:r>
                      <a:r>
                        <a:rPr lang="uk-UA" sz="800">
                          <a:effectLst/>
                        </a:rPr>
                        <a:t>11</a:t>
                      </a:r>
                      <a:r>
                        <a:rPr lang="ru-RU" sz="800">
                          <a:effectLst/>
                        </a:rPr>
                        <a:t>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7-39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xmlns="" val="3962798858"/>
                  </a:ext>
                </a:extLst>
              </a:tr>
              <a:tr h="3134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8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uk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22+1</a:t>
                      </a:r>
                      <a:endParaRPr lang="uk-UA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Старинець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1-</a:t>
                      </a:r>
                      <a:r>
                        <a:rPr lang="uk-UA" sz="800">
                          <a:effectLst/>
                        </a:rPr>
                        <a:t>5</a:t>
                      </a:r>
                      <a:r>
                        <a:rPr lang="ru-RU" sz="800">
                          <a:effectLst/>
                        </a:rPr>
                        <a:t>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r>
                        <a:rPr lang="ru-RU" sz="800">
                          <a:effectLst/>
                        </a:rPr>
                        <a:t>-</a:t>
                      </a:r>
                      <a:r>
                        <a:rPr lang="uk-UA" sz="800">
                          <a:effectLst/>
                        </a:rPr>
                        <a:t>13</a:t>
                      </a:r>
                      <a:r>
                        <a:rPr lang="ru-RU" sz="800">
                          <a:effectLst/>
                        </a:rPr>
                        <a:t>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12</a:t>
                      </a:r>
                      <a:r>
                        <a:rPr lang="ru-RU" sz="800">
                          <a:effectLst/>
                        </a:rPr>
                        <a:t>- </a:t>
                      </a:r>
                      <a:r>
                        <a:rPr lang="uk-UA" sz="800">
                          <a:effectLst/>
                        </a:rPr>
                        <a:t>55</a:t>
                      </a:r>
                      <a:r>
                        <a:rPr lang="ru-RU" sz="800">
                          <a:effectLst/>
                        </a:rPr>
                        <a:t>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6</a:t>
                      </a:r>
                      <a:r>
                        <a:rPr lang="ru-RU" sz="800">
                          <a:effectLst/>
                        </a:rPr>
                        <a:t>- </a:t>
                      </a:r>
                      <a:r>
                        <a:rPr lang="uk-UA" sz="800">
                          <a:effectLst/>
                        </a:rPr>
                        <a:t>27</a:t>
                      </a:r>
                      <a:r>
                        <a:rPr lang="ru-RU" sz="800">
                          <a:effectLst/>
                        </a:rPr>
                        <a:t>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4-18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Ковальчук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xmlns="" val="3092031322"/>
                  </a:ext>
                </a:extLst>
              </a:tr>
              <a:tr h="3134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9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uk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 Мельничук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-----------------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r>
                        <a:rPr lang="ru-RU" sz="800">
                          <a:effectLst/>
                        </a:rPr>
                        <a:t> - </a:t>
                      </a:r>
                      <a:r>
                        <a:rPr lang="uk-UA" sz="800">
                          <a:effectLst/>
                        </a:rPr>
                        <a:t>22</a:t>
                      </a:r>
                      <a:r>
                        <a:rPr lang="ru-RU" sz="800">
                          <a:effectLst/>
                        </a:rPr>
                        <a:t>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9</a:t>
                      </a:r>
                      <a:r>
                        <a:rPr lang="ru-RU" sz="800">
                          <a:effectLst/>
                        </a:rPr>
                        <a:t>-</a:t>
                      </a:r>
                      <a:r>
                        <a:rPr lang="uk-UA" sz="800">
                          <a:effectLst/>
                        </a:rPr>
                        <a:t>50</a:t>
                      </a:r>
                      <a:r>
                        <a:rPr lang="ru-RU" sz="800">
                          <a:effectLst/>
                        </a:rPr>
                        <a:t>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r>
                        <a:rPr lang="ru-RU" sz="800">
                          <a:effectLst/>
                        </a:rPr>
                        <a:t>-2</a:t>
                      </a:r>
                      <a:r>
                        <a:rPr lang="uk-UA" sz="800">
                          <a:effectLst/>
                        </a:rPr>
                        <a:t>8</a:t>
                      </a:r>
                      <a:r>
                        <a:rPr lang="ru-RU" sz="800">
                          <a:effectLst/>
                        </a:rPr>
                        <a:t>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4-22%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xmlns="" val="500789150"/>
                  </a:ext>
                </a:extLst>
              </a:tr>
              <a:tr h="62680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10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uk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</a:t>
                      </a:r>
                      <a:r>
                        <a:rPr lang="ru-RU" sz="800">
                          <a:effectLst/>
                        </a:rPr>
                        <a:t>6 Бабієнко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3 -1</a:t>
                      </a:r>
                      <a:r>
                        <a:rPr lang="uk-UA" sz="800">
                          <a:effectLst/>
                        </a:rPr>
                        <a:t>9</a:t>
                      </a:r>
                      <a:r>
                        <a:rPr lang="ru-RU" sz="800">
                          <a:effectLst/>
                        </a:rPr>
                        <a:t>%</a:t>
                      </a:r>
                      <a:endParaRPr lang="uk-UA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Віннічук</a:t>
                      </a:r>
                      <a:endParaRPr lang="uk-UA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Смірнова</a:t>
                      </a:r>
                      <a:endParaRPr lang="uk-UA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Старинець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r>
                        <a:rPr lang="ru-RU" sz="800">
                          <a:effectLst/>
                        </a:rPr>
                        <a:t>-</a:t>
                      </a:r>
                      <a:r>
                        <a:rPr lang="uk-UA" sz="800">
                          <a:effectLst/>
                        </a:rPr>
                        <a:t>5</a:t>
                      </a:r>
                      <a:r>
                        <a:rPr lang="ru-RU" sz="800">
                          <a:effectLst/>
                        </a:rPr>
                        <a:t>2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8</a:t>
                      </a:r>
                      <a:r>
                        <a:rPr lang="ru-RU" sz="800">
                          <a:effectLst/>
                        </a:rPr>
                        <a:t>-</a:t>
                      </a:r>
                      <a:r>
                        <a:rPr lang="uk-UA" sz="800">
                          <a:effectLst/>
                        </a:rPr>
                        <a:t>5</a:t>
                      </a:r>
                      <a:r>
                        <a:rPr lang="ru-RU" sz="800">
                          <a:effectLst/>
                        </a:rPr>
                        <a:t>0%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1-</a:t>
                      </a:r>
                      <a:r>
                        <a:rPr lang="uk-UA" sz="800">
                          <a:effectLst/>
                        </a:rPr>
                        <a:t>6</a:t>
                      </a:r>
                      <a:r>
                        <a:rPr lang="ru-RU" sz="800">
                          <a:effectLst/>
                        </a:rPr>
                        <a:t>6%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7-44%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xmlns="" val="3607657988"/>
                  </a:ext>
                </a:extLst>
              </a:tr>
              <a:tr h="3134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11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uk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 Мартинюк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-----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9</a:t>
                      </a:r>
                      <a:r>
                        <a:rPr lang="ru-RU" sz="800">
                          <a:effectLst/>
                        </a:rPr>
                        <a:t> – </a:t>
                      </a:r>
                      <a:r>
                        <a:rPr lang="uk-UA" sz="800">
                          <a:effectLst/>
                        </a:rPr>
                        <a:t>50</a:t>
                      </a:r>
                      <a:r>
                        <a:rPr lang="ru-RU" sz="800">
                          <a:effectLst/>
                        </a:rPr>
                        <a:t>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6</a:t>
                      </a:r>
                      <a:r>
                        <a:rPr lang="ru-RU" sz="800">
                          <a:effectLst/>
                        </a:rPr>
                        <a:t> – </a:t>
                      </a:r>
                      <a:r>
                        <a:rPr lang="uk-UA" sz="800">
                          <a:effectLst/>
                        </a:rPr>
                        <a:t>33</a:t>
                      </a:r>
                      <a:r>
                        <a:rPr lang="ru-RU" sz="800">
                          <a:effectLst/>
                        </a:rPr>
                        <a:t>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– </a:t>
                      </a:r>
                      <a:r>
                        <a:rPr lang="uk-UA" sz="800">
                          <a:effectLst/>
                        </a:rPr>
                        <a:t>1</a:t>
                      </a:r>
                      <a:r>
                        <a:rPr lang="ru-RU" sz="800">
                          <a:effectLst/>
                        </a:rPr>
                        <a:t>7%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9</a:t>
                      </a:r>
                      <a:r>
                        <a:rPr lang="ru-RU" sz="900">
                          <a:effectLst/>
                        </a:rPr>
                        <a:t>– </a:t>
                      </a:r>
                      <a:r>
                        <a:rPr lang="uk-UA" sz="900">
                          <a:effectLst/>
                        </a:rPr>
                        <a:t>50</a:t>
                      </a:r>
                      <a:r>
                        <a:rPr lang="ru-RU" sz="900">
                          <a:effectLst/>
                        </a:rPr>
                        <a:t>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xmlns="" val="1921656001"/>
                  </a:ext>
                </a:extLst>
              </a:tr>
              <a:tr h="1828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5-11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uk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По школі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13-10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44-30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65-45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23-15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57-40%</a:t>
                      </a:r>
                      <a:endParaRPr lang="uk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uk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/>
                </a:tc>
                <a:extLst>
                  <a:ext uri="{0D108BD9-81ED-4DB2-BD59-A6C34878D82A}">
                    <a16:rowId xmlns:a16="http://schemas.microsoft.com/office/drawing/2014/main" xmlns="" val="667269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58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Якісний показник</a:t>
            </a:r>
            <a:endParaRPr lang="uk-UA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6637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8108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tx2"/>
                </a:solidFill>
              </a:rPr>
              <a:t>СТРАТЕГІЧНА ЦІЛЬ: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solidFill>
                  <a:srgbClr val="FF0000"/>
                </a:solidFill>
              </a:rPr>
              <a:t>ВІДПОВІДАЛЬНЕ </a:t>
            </a:r>
            <a:r>
              <a:rPr lang="ru-RU" sz="3200" b="1" dirty="0" smtClean="0">
                <a:solidFill>
                  <a:srgbClr val="FF0000"/>
                </a:solidFill>
              </a:rPr>
              <a:t>СТАВЛЕННЯ</a:t>
            </a:r>
            <a:r>
              <a:rPr lang="ru-RU" sz="3200" b="1" dirty="0">
                <a:solidFill>
                  <a:srgbClr val="FF0000"/>
                </a:solidFill>
              </a:rPr>
              <a:t>ДО НАВЧАННЯ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300" dirty="0"/>
              <a:t/>
            </a:r>
            <a:br>
              <a:rPr lang="ru-RU" sz="3300" dirty="0"/>
            </a:br>
            <a:r>
              <a:rPr lang="ru-RU" sz="7200" dirty="0">
                <a:solidFill>
                  <a:schemeClr val="bg1"/>
                </a:solidFill>
              </a:rPr>
              <a:t/>
            </a:r>
            <a:br>
              <a:rPr lang="ru-RU" sz="7200" dirty="0">
                <a:solidFill>
                  <a:schemeClr val="bg1"/>
                </a:solidFill>
              </a:rPr>
            </a:br>
            <a:r>
              <a:rPr lang="ru-RU" sz="7200" dirty="0"/>
              <a:t/>
            </a:r>
            <a:br>
              <a:rPr lang="ru-RU" sz="7200" dirty="0"/>
            </a:br>
            <a:endParaRPr lang="ru-RU" sz="7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372200" y="1600199"/>
            <a:ext cx="2771800" cy="5114925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80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8256"/>
            <a:ext cx="6120765" cy="25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836" y="3717032"/>
            <a:ext cx="5681964" cy="288975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290"/>
            <a:ext cx="4352956" cy="6286544"/>
          </a:xfrm>
          <a:solidFill>
            <a:schemeClr val="bg1">
              <a:lumMod val="65000"/>
            </a:schemeClr>
          </a:solidFill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600" b="1" i="1" dirty="0">
                <a:solidFill>
                  <a:schemeClr val="accent1"/>
                </a:solidFill>
              </a:rPr>
              <a:t>СТРАТЕГІЧНА ЦІЛЬ</a:t>
            </a:r>
          </a:p>
          <a:p>
            <a:pPr>
              <a:buNone/>
            </a:pPr>
            <a:r>
              <a:rPr lang="ru-RU" sz="5800" b="1" dirty="0">
                <a:solidFill>
                  <a:srgbClr val="FF0000"/>
                </a:solidFill>
              </a:rPr>
              <a:t>       АКАДЕМІЧНА ДОБРОЧЕСНІСТЬ</a:t>
            </a:r>
          </a:p>
          <a:p>
            <a:pPr>
              <a:lnSpc>
                <a:spcPct val="170000"/>
              </a:lnSpc>
            </a:pPr>
            <a:endParaRPr lang="ru-RU" dirty="0"/>
          </a:p>
          <a:p>
            <a:pPr>
              <a:lnSpc>
                <a:spcPct val="170000"/>
              </a:lnSpc>
            </a:pPr>
            <a:endParaRPr lang="ru-RU" dirty="0"/>
          </a:p>
          <a:p>
            <a:pPr>
              <a:lnSpc>
                <a:spcPct val="170000"/>
              </a:lnSpc>
            </a:pPr>
            <a:endParaRPr lang="ru-RU" dirty="0"/>
          </a:p>
          <a:p>
            <a:pPr>
              <a:lnSpc>
                <a:spcPct val="170000"/>
              </a:lnSpc>
            </a:pPr>
            <a:endParaRPr lang="ru-RU" dirty="0"/>
          </a:p>
          <a:p>
            <a:pPr>
              <a:lnSpc>
                <a:spcPct val="170000"/>
              </a:lnSpc>
            </a:pPr>
            <a:endParaRPr lang="ru-RU" dirty="0"/>
          </a:p>
          <a:p>
            <a:pPr>
              <a:lnSpc>
                <a:spcPct val="170000"/>
              </a:lnSpc>
            </a:pPr>
            <a:endParaRPr lang="ru-RU" dirty="0"/>
          </a:p>
          <a:p>
            <a:pPr>
              <a:lnSpc>
                <a:spcPct val="170000"/>
              </a:lnSpc>
            </a:pPr>
            <a:endParaRPr lang="ru-RU" dirty="0"/>
          </a:p>
          <a:p>
            <a:pPr>
              <a:lnSpc>
                <a:spcPct val="170000"/>
              </a:lnSpc>
            </a:pPr>
            <a:endParaRPr lang="ru-RU" dirty="0"/>
          </a:p>
          <a:p>
            <a:pPr>
              <a:lnSpc>
                <a:spcPct val="170000"/>
              </a:lnSpc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3400" b="1" dirty="0"/>
              <a:t>РОЗРОБКА ВЧИТЕЛЯМИ ПЛАНУВАННЯ, ВИСТУПІВ НА МЕТОДИЧНИХ ЗАХОДАХ, УЧАСТЬ У КОНКУРСАХ ПЕДАГОГІЧНОЇ МАЙСТЕРНОСТІ  З УРАХУВАННЯМ АКАДЕМІЧНОЇ ДОБРОЧЕСНОСТІ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8640"/>
            <a:ext cx="4210080" cy="6429420"/>
          </a:xfrm>
          <a:solidFill>
            <a:schemeClr val="bg1">
              <a:lumMod val="65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300" b="1" dirty="0">
                <a:solidFill>
                  <a:schemeClr val="tx2"/>
                </a:solidFill>
              </a:rPr>
              <a:t>       </a:t>
            </a:r>
          </a:p>
          <a:p>
            <a:pPr>
              <a:buNone/>
            </a:pPr>
            <a:r>
              <a:rPr lang="ru-RU" sz="3300" b="1" dirty="0"/>
              <a:t>ПОЛОЖЕННЯ ПРО АКАДЕМІЧНУ ДОБРОЧЕСНІСТЬ</a:t>
            </a:r>
          </a:p>
          <a:p>
            <a:endParaRPr lang="ru-RU" sz="3300" dirty="0"/>
          </a:p>
          <a:p>
            <a:r>
              <a:rPr lang="ru-RU" sz="3300" b="1" dirty="0"/>
              <a:t>КОМІСІЯ З АКАДЕМІЧНОЇ ДОБРОЧЕСНОСТІ</a:t>
            </a:r>
          </a:p>
          <a:p>
            <a:endParaRPr lang="ru-RU" sz="3300" dirty="0"/>
          </a:p>
          <a:p>
            <a:r>
              <a:rPr lang="ru-RU" sz="3300" b="1" dirty="0"/>
              <a:t>НАКАЗ ПРО ДОТРИМАННЯ АКАДЕМІЧНОЇ ДОБРОЧЕСНОСТІ - ЗАХОДИ НА РІК</a:t>
            </a:r>
          </a:p>
          <a:p>
            <a:endParaRPr lang="ru-RU" sz="3300" dirty="0"/>
          </a:p>
          <a:p>
            <a:r>
              <a:rPr lang="ru-RU" sz="3300" b="1" dirty="0"/>
              <a:t>МЕТОДИЧНІ РЕКОМЕНДАЦІЇ ДЛЯ ВЧИТЕЛІВ</a:t>
            </a:r>
          </a:p>
          <a:p>
            <a:endParaRPr lang="ru-RU" sz="3300" dirty="0"/>
          </a:p>
          <a:p>
            <a:r>
              <a:rPr lang="ru-RU" sz="3300" b="1" dirty="0"/>
              <a:t>ЗАВДАННЯ, ЯКІ УНЕМОЖЛИВЛЮЮТЬ СПИСУВАННЯ</a:t>
            </a:r>
          </a:p>
          <a:p>
            <a:endParaRPr lang="ru-RU" sz="3300" dirty="0"/>
          </a:p>
          <a:p>
            <a:r>
              <a:rPr lang="ru-RU" sz="3300" b="1" dirty="0"/>
              <a:t>ІНФОРМАЦІЙНА КАМПАНІЯ (СТЕНДИ, ПОСТІЙНА РОЗ’ЯСНЮВАЛЬНА РОБОТА)</a:t>
            </a:r>
          </a:p>
          <a:p>
            <a:endParaRPr lang="ru-RU" sz="3300" dirty="0"/>
          </a:p>
          <a:p>
            <a:r>
              <a:rPr lang="ru-RU" sz="3300" b="1" dirty="0"/>
              <a:t>ПРАКТИЧНІ </a:t>
            </a:r>
            <a:r>
              <a:rPr lang="ru-RU" sz="3300" b="1" dirty="0" smtClean="0"/>
              <a:t>ДЛЯ </a:t>
            </a:r>
            <a:r>
              <a:rPr lang="ru-RU" sz="3300" b="1" dirty="0"/>
              <a:t>9-11 КЛАСІВ) ЩОДО ВИКОРИСТАННЯ ЦИТАТ, ДЖЕРЕЛ У ТВОРАХ</a:t>
            </a:r>
            <a:endParaRPr lang="ru-RU" sz="3300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8500"/>
            <a:ext cx="4176464" cy="28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11\Desktop\Без назван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702048" cy="292021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3286124"/>
            <a:ext cx="8329642" cy="28400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>
                <a:solidFill>
                  <a:srgbClr val="FF0000"/>
                </a:solidFill>
              </a:rPr>
              <a:t>ПЕДАГОГІЧНА ДІЯЛЬНІСТЬ ПЕДАГОГІЧНИХ ПРАЦІВНИКІВ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281518" cy="6239046"/>
          </a:xfrm>
          <a:solidFill>
            <a:schemeClr val="bg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chemeClr val="tx2"/>
                </a:solidFill>
              </a:rPr>
              <a:t>СТРАТЕГІЧНА ЦІЛЬ:</a:t>
            </a:r>
          </a:p>
          <a:p>
            <a:pPr algn="ctr">
              <a:buNone/>
            </a:pPr>
            <a:r>
              <a:rPr lang="ru-RU" sz="3800" b="1" dirty="0">
                <a:solidFill>
                  <a:srgbClr val="FF0000"/>
                </a:solidFill>
              </a:rPr>
              <a:t>ЗАБЕЗПЕЧЕННЯ ВИКОНАННЯ ДЕРЖАВНИХ СТАНДАРТІВ</a:t>
            </a:r>
            <a:endParaRPr lang="ru-RU" sz="38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800" b="1" dirty="0">
                <a:solidFill>
                  <a:srgbClr val="FF0000"/>
                </a:solidFill>
              </a:rPr>
              <a:t>РЕАЛІЗАЦІЯ КОНЦЕПЦІЇ НУШ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>
              <a:buNone/>
            </a:pPr>
            <a:endParaRPr lang="ru-RU" b="1" dirty="0"/>
          </a:p>
          <a:p>
            <a:r>
              <a:rPr lang="ru-RU" b="1" dirty="0"/>
              <a:t>ДЕРЖАВНИЙ СТАНДАРТ ПОЧАТКОВОЇ ОСВІТИ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З 2022 Р. НОВИЙ ДЕРЖАВНИЙ СТАНДАРТ БАЗОВОЇ СЕРЕДНЬОЇ ОСВІТИ</a:t>
            </a:r>
            <a:endParaRPr lang="ru-RU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244280" cy="6312194"/>
          </a:xfrm>
          <a:solidFill>
            <a:schemeClr val="bg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ru-RU" b="1" dirty="0"/>
          </a:p>
          <a:p>
            <a:r>
              <a:rPr lang="ru-RU" b="1" dirty="0"/>
              <a:t>ЗАСІДАННЯ ПЕДРАДИ ЩОДО ВПРОВАДЖЕННЯ НОВОГО ДЕРЖАВНОГО СТАНДАРТУ </a:t>
            </a:r>
          </a:p>
          <a:p>
            <a:endParaRPr lang="ru-RU" dirty="0"/>
          </a:p>
          <a:p>
            <a:r>
              <a:rPr lang="ru-RU" b="1" dirty="0"/>
              <a:t>ВСІ ВЧИТЕЛІ ПРОЙШЛИ НАВЧАННЯ В ЧОІПОПП</a:t>
            </a:r>
          </a:p>
          <a:p>
            <a:endParaRPr lang="ru-RU" dirty="0"/>
          </a:p>
          <a:p>
            <a:r>
              <a:rPr lang="ru-RU" b="1" dirty="0"/>
              <a:t>ВИБІР МОДЕЛЬНИХ ПРОГРАМ</a:t>
            </a:r>
          </a:p>
          <a:p>
            <a:endParaRPr lang="ru-RU" dirty="0"/>
          </a:p>
          <a:p>
            <a:r>
              <a:rPr lang="ru-RU" b="1" dirty="0"/>
              <a:t>ВИБІР ТИПОВОГО НАВЧАЛЬНОГО ПЛАНУ</a:t>
            </a:r>
          </a:p>
          <a:p>
            <a:endParaRPr lang="ru-RU" dirty="0"/>
          </a:p>
          <a:p>
            <a:r>
              <a:rPr lang="ru-RU" b="1" dirty="0"/>
              <a:t>ВИБІР ПІДРУЧНИКІВ</a:t>
            </a:r>
          </a:p>
          <a:p>
            <a:endParaRPr lang="ru-RU" dirty="0"/>
          </a:p>
          <a:p>
            <a:r>
              <a:rPr lang="ru-RU" b="1" dirty="0"/>
              <a:t>РЕКОМЕНДАЦІЇ ЩОДО ОЦІНЮВАННЯ НАВЧАЛЬНИХ ДОСЯГНЕНЬ УЧНІВ 5 КЛАСУ</a:t>
            </a: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2852"/>
            <a:ext cx="4244280" cy="6429420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600" b="1" i="1" dirty="0">
                <a:solidFill>
                  <a:schemeClr val="tx2"/>
                </a:solidFill>
              </a:rPr>
              <a:t>СТРАТЕГІЧНА ЦІЛЬ:</a:t>
            </a:r>
          </a:p>
          <a:p>
            <a:endParaRPr lang="ru-RU" b="1" dirty="0"/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КАДРОВЕ І МЕТОДИЧНЕ ЗАБЕЗПЕЧЕННЯ</a:t>
            </a:r>
          </a:p>
          <a:p>
            <a:endParaRPr lang="ru-RU" dirty="0"/>
          </a:p>
          <a:p>
            <a:pPr>
              <a:buNone/>
            </a:pPr>
            <a:r>
              <a:rPr lang="ru-RU" b="1" dirty="0" smtClean="0"/>
              <a:t>Методична ПРОБЛЕМА</a:t>
            </a:r>
            <a:r>
              <a:rPr lang="ru-RU" b="1" dirty="0"/>
              <a:t>:</a:t>
            </a:r>
          </a:p>
          <a:p>
            <a:pPr>
              <a:buNone/>
            </a:pPr>
            <a:endParaRPr lang="ru-RU" dirty="0"/>
          </a:p>
          <a:p>
            <a:pPr marL="0" indent="0">
              <a:buNone/>
            </a:pPr>
            <a:r>
              <a:rPr lang="uk-UA" dirty="0"/>
              <a:t>«Академічна доброчесність як чинник якості освіти закладу загальної середньої освіти»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138642" cy="628654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ЯКІСНИЙ </a:t>
            </a:r>
            <a:r>
              <a:rPr lang="uk-UA" dirty="0"/>
              <a:t>СКЛАД ПЕДКОЛЕКТИВУ (ЗА КАТЕГОРІЯМИ</a:t>
            </a:r>
            <a:r>
              <a:rPr lang="uk-UA" dirty="0" smtClean="0"/>
              <a:t>):</a:t>
            </a:r>
          </a:p>
          <a:p>
            <a:r>
              <a:rPr lang="ru-RU" b="1" dirty="0" err="1"/>
              <a:t>Працює</a:t>
            </a:r>
            <a:r>
              <a:rPr lang="uk-UA" b="1" dirty="0"/>
              <a:t> 24</a:t>
            </a:r>
            <a:r>
              <a:rPr lang="ru-RU" b="1" dirty="0"/>
              <a:t> </a:t>
            </a:r>
            <a:r>
              <a:rPr lang="ru-RU" b="1" dirty="0" err="1"/>
              <a:t>учителів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( </a:t>
            </a:r>
            <a:r>
              <a:rPr lang="ru-RU" b="1" dirty="0" err="1"/>
              <a:t>крім</a:t>
            </a:r>
            <a:r>
              <a:rPr lang="ru-RU" b="1" dirty="0"/>
              <a:t> того, 2 </a:t>
            </a:r>
            <a:r>
              <a:rPr lang="ru-RU" b="1" dirty="0" err="1"/>
              <a:t>чол</a:t>
            </a:r>
            <a:r>
              <a:rPr lang="ru-RU" b="1" dirty="0"/>
              <a:t>. </a:t>
            </a:r>
            <a:r>
              <a:rPr lang="uk-UA" b="1" dirty="0" err="1"/>
              <a:t>передувають</a:t>
            </a:r>
            <a:r>
              <a:rPr lang="uk-UA" b="1" dirty="0"/>
              <a:t> </a:t>
            </a:r>
            <a:r>
              <a:rPr lang="ru-RU" b="1" dirty="0"/>
              <a:t>у в</a:t>
            </a:r>
            <a:r>
              <a:rPr lang="uk-UA" b="1" dirty="0"/>
              <a:t>і</a:t>
            </a:r>
            <a:r>
              <a:rPr lang="ru-RU" b="1" dirty="0" err="1"/>
              <a:t>дпустц</a:t>
            </a:r>
            <a:r>
              <a:rPr lang="uk-UA" b="1" dirty="0"/>
              <a:t>і</a:t>
            </a:r>
            <a:r>
              <a:rPr lang="ru-RU" b="1" dirty="0"/>
              <a:t> по догляду за д</a:t>
            </a:r>
            <a:r>
              <a:rPr lang="uk-UA" b="1" dirty="0"/>
              <a:t>і</a:t>
            </a:r>
            <a:r>
              <a:rPr lang="ru-RU" b="1" dirty="0" err="1"/>
              <a:t>тьми</a:t>
            </a:r>
            <a:r>
              <a:rPr lang="ru-RU" b="1" dirty="0"/>
              <a:t>). </a:t>
            </a:r>
            <a:r>
              <a:rPr lang="ru-RU" b="1" dirty="0" err="1"/>
              <a:t>із</a:t>
            </a:r>
            <a:r>
              <a:rPr lang="ru-RU" b="1" dirty="0"/>
              <a:t> них:</a:t>
            </a:r>
            <a:endParaRPr lang="uk-UA" dirty="0"/>
          </a:p>
          <a:p>
            <a:r>
              <a:rPr lang="ru-RU" b="1" dirty="0"/>
              <a:t>17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кваліфікаційну</a:t>
            </a:r>
            <a:r>
              <a:rPr lang="ru-RU" b="1" dirty="0"/>
              <a:t> </a:t>
            </a:r>
            <a:r>
              <a:rPr lang="ru-RU" b="1" dirty="0" err="1"/>
              <a:t>категорію</a:t>
            </a:r>
            <a:r>
              <a:rPr lang="ru-RU" b="1" dirty="0"/>
              <a:t> «</a:t>
            </a:r>
            <a:r>
              <a:rPr lang="ru-RU" b="1" dirty="0" err="1"/>
              <a:t>спеціаліст</a:t>
            </a:r>
            <a:r>
              <a:rPr lang="ru-RU" b="1" dirty="0"/>
              <a:t> </a:t>
            </a:r>
            <a:r>
              <a:rPr lang="ru-RU" b="1" dirty="0" err="1"/>
              <a:t>вищої</a:t>
            </a:r>
            <a:r>
              <a:rPr lang="ru-RU" b="1" dirty="0"/>
              <a:t> </a:t>
            </a:r>
            <a:r>
              <a:rPr lang="ru-RU" b="1" dirty="0" err="1"/>
              <a:t>категорії</a:t>
            </a:r>
            <a:r>
              <a:rPr lang="ru-RU" b="1" dirty="0"/>
              <a:t>»;</a:t>
            </a:r>
            <a:endParaRPr lang="uk-UA" dirty="0"/>
          </a:p>
          <a:p>
            <a:r>
              <a:rPr lang="ru-RU" b="1" dirty="0"/>
              <a:t>3 – «</a:t>
            </a:r>
            <a:r>
              <a:rPr lang="ru-RU" b="1" dirty="0" err="1"/>
              <a:t>спеціаліст</a:t>
            </a:r>
            <a:r>
              <a:rPr lang="ru-RU" b="1" dirty="0"/>
              <a:t> </a:t>
            </a:r>
            <a:r>
              <a:rPr lang="ru-RU" b="1" dirty="0" err="1"/>
              <a:t>першої</a:t>
            </a:r>
            <a:r>
              <a:rPr lang="ru-RU" b="1" dirty="0"/>
              <a:t> </a:t>
            </a:r>
            <a:r>
              <a:rPr lang="ru-RU" b="1" dirty="0" err="1"/>
              <a:t>категорії</a:t>
            </a:r>
            <a:r>
              <a:rPr lang="ru-RU" b="1" dirty="0"/>
              <a:t>»;</a:t>
            </a:r>
            <a:endParaRPr lang="uk-UA" dirty="0"/>
          </a:p>
          <a:p>
            <a:r>
              <a:rPr lang="ru-RU" b="1" dirty="0"/>
              <a:t>3 – «</a:t>
            </a:r>
            <a:r>
              <a:rPr lang="ru-RU" b="1" dirty="0" err="1"/>
              <a:t>спеціаліст</a:t>
            </a:r>
            <a:r>
              <a:rPr lang="ru-RU" b="1" dirty="0"/>
              <a:t> </a:t>
            </a:r>
            <a:r>
              <a:rPr lang="ru-RU" b="1" dirty="0" err="1"/>
              <a:t>другої</a:t>
            </a:r>
            <a:r>
              <a:rPr lang="ru-RU" b="1" dirty="0"/>
              <a:t> </a:t>
            </a:r>
            <a:r>
              <a:rPr lang="ru-RU" b="1" dirty="0" err="1"/>
              <a:t>категорії</a:t>
            </a:r>
            <a:r>
              <a:rPr lang="ru-RU" b="1" dirty="0"/>
              <a:t>»;</a:t>
            </a:r>
            <a:endParaRPr lang="uk-UA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err="1">
                <a:solidFill>
                  <a:schemeClr val="tx2"/>
                </a:solidFill>
              </a:rPr>
              <a:t>Стратегічна</a:t>
            </a: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i="1" dirty="0" err="1">
                <a:solidFill>
                  <a:schemeClr val="tx2"/>
                </a:solidFill>
              </a:rPr>
              <a:t>ціль</a:t>
            </a:r>
            <a:r>
              <a:rPr lang="ru-RU" b="1" dirty="0">
                <a:solidFill>
                  <a:schemeClr val="tx2"/>
                </a:solidFill>
              </a:rPr>
              <a:t>:</a:t>
            </a:r>
          </a:p>
          <a:p>
            <a:endParaRPr lang="uk-UA" b="1" dirty="0"/>
          </a:p>
          <a:p>
            <a:pPr algn="ctr">
              <a:buNone/>
            </a:pPr>
            <a:r>
              <a:rPr lang="uk-UA" sz="6200" b="1" dirty="0">
                <a:solidFill>
                  <a:srgbClr val="FF0000"/>
                </a:solidFill>
              </a:rPr>
              <a:t>БЕЗПЕЧНА ШКОЛА</a:t>
            </a:r>
          </a:p>
          <a:p>
            <a:pPr algn="ctr">
              <a:buNone/>
            </a:pPr>
            <a:endParaRPr lang="uk-UA" sz="62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uk-UA" sz="62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6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281518" cy="6286544"/>
          </a:xfrm>
          <a:solidFill>
            <a:schemeClr val="bg1">
              <a:lumMod val="65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ПРОЕКТИ:</a:t>
            </a:r>
          </a:p>
          <a:p>
            <a:endParaRPr lang="ru-RU" b="1" dirty="0"/>
          </a:p>
          <a:p>
            <a:r>
              <a:rPr lang="ru-RU" b="1" dirty="0"/>
              <a:t>ПЛАН ДІЙ РЕАЛІЗАЦІЇ НАЦІОНАЛЬНОЇ СТРАТЕГІЇ РОЗБУДОВИ БЕЗПЕЧНОГО ЗДОРОВОГО ОСВІТНЬОГО СЕРЕДОВИЩА НА 2021-2025 РР.</a:t>
            </a:r>
          </a:p>
          <a:p>
            <a:endParaRPr lang="ru-RU" dirty="0"/>
          </a:p>
          <a:p>
            <a:r>
              <a:rPr lang="ru-RU" b="1" dirty="0"/>
              <a:t>КОДЕКС БЕЗПЕЧНОГО ОСВІТНЬОГО СЕРЕДОВИЩА</a:t>
            </a:r>
          </a:p>
          <a:p>
            <a:endParaRPr lang="ru-RU" dirty="0"/>
          </a:p>
          <a:p>
            <a:r>
              <a:rPr lang="ru-RU" b="1" dirty="0"/>
              <a:t>“БЕЗПЕЧНА І ДРУЖНЯ ДО ДИТИНИ ШКОЛА”</a:t>
            </a:r>
          </a:p>
          <a:p>
            <a:endParaRPr lang="ru-RU" dirty="0"/>
          </a:p>
          <a:p>
            <a:r>
              <a:rPr lang="ru-RU" b="1" dirty="0"/>
              <a:t>“ШКОЛА - ПРОСТІР ТОЛЕРАНТНОСТІ”</a:t>
            </a:r>
            <a:endParaRPr lang="ru-RU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Школа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9" y="2928934"/>
            <a:ext cx="4343357" cy="266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8219256" cy="62865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600" b="1" i="1" dirty="0">
                <a:solidFill>
                  <a:schemeClr val="tx2"/>
                </a:solidFill>
              </a:rPr>
              <a:t>  СТРАТЕГІЧНА ЦІЛЬ:</a:t>
            </a:r>
          </a:p>
          <a:p>
            <a:pPr algn="ctr">
              <a:buNone/>
            </a:pPr>
            <a:endParaRPr lang="ru-RU" sz="2600" b="1" i="1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3800" b="1" dirty="0">
                <a:solidFill>
                  <a:srgbClr val="FF0000"/>
                </a:solidFill>
              </a:rPr>
              <a:t>РІСТ ПРОФЕСІЙНОЇ МАЙСТЕРНОСТІ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r>
              <a:rPr lang="ru-RU" sz="3000" b="1" dirty="0"/>
              <a:t>ПІДВИЩЕННЯ КВАЛІФІКАЦІЇ</a:t>
            </a:r>
            <a:endParaRPr lang="ru-RU" sz="3000" dirty="0"/>
          </a:p>
          <a:p>
            <a:pPr>
              <a:buNone/>
            </a:pPr>
            <a:r>
              <a:rPr lang="ru-RU" sz="3000" dirty="0"/>
              <a:t/>
            </a:r>
            <a:br>
              <a:rPr lang="ru-RU" sz="3000" dirty="0"/>
            </a:br>
            <a:r>
              <a:rPr lang="ru-RU" sz="3000" b="1" dirty="0" smtClean="0"/>
              <a:t>ХОІППО</a:t>
            </a:r>
            <a:endParaRPr lang="ru-RU" sz="3000" dirty="0"/>
          </a:p>
          <a:p>
            <a:r>
              <a:rPr lang="ru-RU" sz="3000" b="1" dirty="0"/>
              <a:t>МЕРЕЖЕВА ОСВІТА</a:t>
            </a:r>
            <a:endParaRPr lang="ru-RU" sz="3000" dirty="0"/>
          </a:p>
          <a:p>
            <a:r>
              <a:rPr lang="en-US" sz="3000" b="1" dirty="0" err="1"/>
              <a:t>EdEra</a:t>
            </a:r>
            <a:endParaRPr lang="en-US" sz="3000" dirty="0"/>
          </a:p>
          <a:p>
            <a:r>
              <a:rPr lang="en-US" sz="3000" b="1" dirty="0"/>
              <a:t>Prometheus</a:t>
            </a:r>
            <a:endParaRPr lang="en-US" sz="3000" dirty="0"/>
          </a:p>
          <a:p>
            <a:r>
              <a:rPr lang="ru-RU" sz="3000" b="1" dirty="0" err="1"/>
              <a:t>Всеосвіта</a:t>
            </a:r>
            <a:endParaRPr lang="ru-RU" sz="3000" dirty="0"/>
          </a:p>
          <a:p>
            <a:r>
              <a:rPr lang="ru-RU" sz="3000" b="1" dirty="0" err="1"/>
              <a:t>Наурок</a:t>
            </a:r>
            <a:endParaRPr lang="ru-RU" sz="3000" dirty="0"/>
          </a:p>
          <a:p>
            <a:r>
              <a:rPr lang="ru-RU" sz="3000" b="1" dirty="0" err="1"/>
              <a:t>Самоосвіта</a:t>
            </a:r>
            <a:endParaRPr lang="ru-RU" sz="3000" dirty="0"/>
          </a:p>
          <a:p>
            <a:r>
              <a:rPr lang="ru-RU" sz="3000" b="1" dirty="0" err="1"/>
              <a:t>Майстер-класи</a:t>
            </a:r>
            <a:endParaRPr lang="ru-RU" sz="3000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УПРАВЛІНСЬКА ДІЯЛЬНІСТЬ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535238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05678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04664"/>
            <a:ext cx="4138642" cy="6096170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2"/>
                </a:solidFill>
              </a:rPr>
              <a:t>СТРАТЕГІЧНА ЦІЛЬ</a:t>
            </a:r>
          </a:p>
          <a:p>
            <a:pPr marL="0" indent="0">
              <a:buNone/>
            </a:pPr>
            <a:endParaRPr lang="ru-RU" b="1" dirty="0"/>
          </a:p>
          <a:p>
            <a:endParaRPr lang="ru-RU" b="1" dirty="0"/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ІНФОРМАЦІЙНА ВІДКРИТІСТЬ, ПРОЗОРІСТЬ ДІЯЛЬНОСТІ ЗАКЛАДУ ОСВІТИ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6143668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/>
              <a:t>САЙТ ЗАКЛАДУ ОСВІТИ</a:t>
            </a:r>
          </a:p>
          <a:p>
            <a:endParaRPr lang="ru-RU" dirty="0"/>
          </a:p>
          <a:p>
            <a:r>
              <a:rPr lang="ru-RU" b="1" dirty="0"/>
              <a:t>ГРУПИ В СОЦІАЛЬНИХ МЕРЕЖАХ</a:t>
            </a:r>
          </a:p>
          <a:p>
            <a:endParaRPr lang="ru-RU" dirty="0"/>
          </a:p>
          <a:p>
            <a:r>
              <a:rPr lang="ru-RU" b="1" dirty="0"/>
              <a:t>РІЧНИЙ ЗВІТ ДИРЕКТОРА</a:t>
            </a:r>
          </a:p>
          <a:p>
            <a:endParaRPr lang="ru-RU" dirty="0"/>
          </a:p>
          <a:p>
            <a:r>
              <a:rPr lang="ru-RU" b="1" dirty="0"/>
              <a:t>ЗАГАЛЬНОШКІЛЬНІ БАТЬКІВСЬКІ ЗБОРИ</a:t>
            </a:r>
          </a:p>
          <a:p>
            <a:endParaRPr lang="ru-RU" dirty="0"/>
          </a:p>
          <a:p>
            <a:r>
              <a:rPr lang="ru-RU" b="1" dirty="0"/>
              <a:t>ВИСТУПИ НА ЗБОРАХ ГРОМАДИ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3" y="3284984"/>
            <a:ext cx="38495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038600" cy="6286544"/>
          </a:xfrm>
          <a:solidFill>
            <a:schemeClr val="bg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600" b="1" i="1" dirty="0">
                <a:solidFill>
                  <a:schemeClr val="tx2"/>
                </a:solidFill>
              </a:rPr>
              <a:t>СТРАТЕГІЧНА ЦІЛЬ:</a:t>
            </a:r>
          </a:p>
          <a:p>
            <a:pPr algn="ctr">
              <a:buNone/>
            </a:pPr>
            <a:endParaRPr lang="ru-RU" sz="2600" b="1" i="1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3500" b="1" dirty="0">
                <a:solidFill>
                  <a:srgbClr val="FF0000"/>
                </a:solidFill>
              </a:rPr>
              <a:t>ІМІДЖ ЗАКЛАДУ ОСВІТИ</a:t>
            </a:r>
            <a:endParaRPr lang="ru-RU" sz="35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3100" b="1" dirty="0"/>
              <a:t>ЯКІСТЬ ОСВІТИ</a:t>
            </a:r>
          </a:p>
          <a:p>
            <a:pPr algn="ctr">
              <a:buNone/>
            </a:pPr>
            <a:endParaRPr lang="ru-RU" sz="3100" b="1" dirty="0"/>
          </a:p>
          <a:p>
            <a:pPr algn="ctr">
              <a:buNone/>
            </a:pPr>
            <a:r>
              <a:rPr lang="ru-RU" sz="3100" b="1" dirty="0"/>
              <a:t>ГРОМАДСЬКО-</a:t>
            </a:r>
            <a:endParaRPr lang="ru-RU" sz="3100" dirty="0"/>
          </a:p>
          <a:p>
            <a:pPr marL="0" indent="0" algn="ctr">
              <a:buNone/>
            </a:pPr>
            <a:r>
              <a:rPr lang="ru-RU" sz="3100" b="1" dirty="0"/>
              <a:t>АКТИВНА ШКОЛА</a:t>
            </a:r>
            <a:endParaRPr lang="ru-RU" sz="3100" dirty="0"/>
          </a:p>
          <a:p>
            <a:pPr algn="ctr">
              <a:buNone/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ГРОМАДСЬКО-</a:t>
            </a:r>
            <a:endParaRPr lang="ru-RU" sz="3100" dirty="0"/>
          </a:p>
          <a:p>
            <a:pPr marL="0" indent="0" algn="ctr">
              <a:buNone/>
            </a:pPr>
            <a:r>
              <a:rPr lang="ru-RU" sz="3100" b="1" dirty="0"/>
              <a:t>ДЕРЖАВНЕ УПРАВЛІННЯ</a:t>
            </a:r>
            <a:endParaRPr lang="ru-RU" sz="31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244280" cy="6215106"/>
          </a:xfrm>
          <a:solidFill>
            <a:schemeClr val="bg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500" b="1" dirty="0">
                <a:solidFill>
                  <a:srgbClr val="FF0000"/>
                </a:solidFill>
              </a:rPr>
              <a:t>ПАРТНЕРСТВО В ОСВІТІ</a:t>
            </a:r>
          </a:p>
          <a:p>
            <a:pPr algn="ctr">
              <a:buNone/>
            </a:pPr>
            <a:endParaRPr lang="ru-RU" sz="3500" dirty="0">
              <a:solidFill>
                <a:srgbClr val="FF0000"/>
              </a:solidFill>
            </a:endParaRPr>
          </a:p>
          <a:p>
            <a:r>
              <a:rPr lang="ru-RU" b="1" dirty="0"/>
              <a:t>НАЦІОНАЛЬНА СПІЛКА КРАЄЗНАВЦІВ</a:t>
            </a:r>
          </a:p>
          <a:p>
            <a:endParaRPr lang="ru-RU" dirty="0"/>
          </a:p>
          <a:p>
            <a:r>
              <a:rPr lang="ru-RU" b="1" dirty="0"/>
              <a:t>НАЦІОНАЛЬНА СПІЛКА ПИСЬМЕННИКІВ</a:t>
            </a:r>
          </a:p>
          <a:p>
            <a:endParaRPr lang="ru-RU" dirty="0"/>
          </a:p>
          <a:p>
            <a:r>
              <a:rPr lang="ru-RU" b="1" dirty="0"/>
              <a:t>МУЗЕЙ Г. СКОВОРОДИ М. ПЕРЕЯСЛАВ</a:t>
            </a:r>
          </a:p>
          <a:p>
            <a:endParaRPr lang="ru-RU" dirty="0"/>
          </a:p>
          <a:p>
            <a:r>
              <a:rPr lang="ru-RU" b="1" dirty="0"/>
              <a:t>ПЕДАГОГІЧНИЙ УНІВЕРСИТЕТ М. ПЕРЕЯСЛАВ</a:t>
            </a:r>
          </a:p>
          <a:p>
            <a:endParaRPr lang="ru-RU" dirty="0"/>
          </a:p>
          <a:p>
            <a:r>
              <a:rPr lang="ru-RU" b="1" dirty="0"/>
              <a:t>ЦЕНТР СКОВОРОДИНОЗНАВСТВА</a:t>
            </a:r>
            <a:endParaRPr lang="ru-RU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67708"/>
            <a:ext cx="3456384" cy="233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57166"/>
            <a:ext cx="4320480" cy="6312194"/>
          </a:xfrm>
          <a:solidFill>
            <a:schemeClr val="bg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chemeClr val="tx2"/>
                </a:solidFill>
              </a:rPr>
              <a:t>СТРАТЕГІЧНА ЦІЛЬ:</a:t>
            </a:r>
          </a:p>
          <a:p>
            <a:endParaRPr lang="ru-RU" b="1" dirty="0"/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ЕФЕКТИВНА ВНУТРІШНЯ СИСТЕМА ЗАБЕЗПЕЧЕННЯ ЯКОСТІ ОСВІТИ</a:t>
            </a:r>
            <a:endParaRPr lang="ru-RU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КОМПЛЕКСНЕ </a:t>
            </a:r>
            <a:endParaRPr lang="ru-RU" b="1" dirty="0"/>
          </a:p>
          <a:p>
            <a:pPr algn="ctr">
              <a:buNone/>
            </a:pPr>
            <a:r>
              <a:rPr lang="ru-RU" b="1" dirty="0"/>
              <a:t>САМООЦІНЮВАННЯ</a:t>
            </a:r>
          </a:p>
          <a:p>
            <a:pPr algn="ctr">
              <a:buNone/>
            </a:pPr>
            <a:endParaRPr lang="ru-RU" b="1" dirty="0"/>
          </a:p>
          <a:p>
            <a:pPr marL="514350" indent="-514350" algn="ctr">
              <a:buAutoNum type="arabicPeriod"/>
            </a:pPr>
            <a:r>
              <a:rPr lang="uk-UA" sz="2200" b="1" dirty="0"/>
              <a:t>ОСВІТНЄ СЕРЕДОВИЩЕ</a:t>
            </a:r>
          </a:p>
          <a:p>
            <a:pPr marL="514350" indent="-514350" algn="ctr">
              <a:buAutoNum type="arabicPeriod"/>
            </a:pPr>
            <a:r>
              <a:rPr lang="uk-UA" sz="2200" b="1" dirty="0"/>
              <a:t>СИСТЕМА ОЦІНЮВАННЯ</a:t>
            </a:r>
          </a:p>
          <a:p>
            <a:pPr marL="514350" indent="-514350" algn="ctr">
              <a:buAutoNum type="arabicPeriod"/>
            </a:pPr>
            <a:r>
              <a:rPr lang="uk-UA" sz="2200" b="1" dirty="0"/>
              <a:t>ПЕДАГОГІЧНА ДІЯЛЬНІСТЬ</a:t>
            </a:r>
          </a:p>
          <a:p>
            <a:pPr marL="514350" indent="-514350" algn="ctr">
              <a:buAutoNum type="arabicPeriod"/>
            </a:pPr>
            <a:r>
              <a:rPr lang="uk-UA" sz="2200" b="1" dirty="0"/>
              <a:t>УПРАВЛІНСЬКІ ПРОЦЕСИ</a:t>
            </a:r>
            <a:endParaRPr lang="ru-RU" sz="22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402138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ОСВІТНЄ СЕРЕДОВИЩЕ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85860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1.1.Забезпечення </a:t>
            </a:r>
            <a:r>
              <a:rPr lang="ru-RU" sz="2800" b="1" dirty="0" err="1">
                <a:solidFill>
                  <a:schemeClr val="tx2"/>
                </a:solidFill>
              </a:rPr>
              <a:t>комфортних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і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безпечних</a:t>
            </a:r>
            <a:r>
              <a:rPr lang="ru-RU" sz="2800" b="1" dirty="0">
                <a:solidFill>
                  <a:schemeClr val="tx2"/>
                </a:solidFill>
              </a:rPr>
              <a:t> умов </a:t>
            </a:r>
            <a:r>
              <a:rPr lang="ru-RU" sz="2800" b="1" dirty="0" err="1">
                <a:solidFill>
                  <a:schemeClr val="tx2"/>
                </a:solidFill>
              </a:rPr>
              <a:t>навчання</a:t>
            </a:r>
            <a:r>
              <a:rPr lang="ru-RU" sz="2800" b="1" dirty="0">
                <a:solidFill>
                  <a:schemeClr val="tx2"/>
                </a:solidFill>
              </a:rPr>
              <a:t> та </a:t>
            </a:r>
            <a:r>
              <a:rPr lang="ru-RU" sz="2800" b="1" dirty="0" err="1">
                <a:solidFill>
                  <a:schemeClr val="tx2"/>
                </a:solidFill>
              </a:rPr>
              <a:t>праці</a:t>
            </a:r>
            <a:r>
              <a:rPr lang="ru-RU" sz="2800" b="1" dirty="0">
                <a:solidFill>
                  <a:schemeClr val="tx2"/>
                </a:solidFill>
              </a:rPr>
              <a:t>. </a:t>
            </a:r>
            <a:r>
              <a:rPr lang="ru-RU" sz="2800" b="1" dirty="0">
                <a:solidFill>
                  <a:srgbClr val="FF0000"/>
                </a:solidFill>
              </a:rPr>
              <a:t>ДОСТАТНІЙ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 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1.2.Створення </a:t>
            </a:r>
            <a:r>
              <a:rPr lang="ru-RU" sz="2800" b="1" dirty="0" err="1">
                <a:solidFill>
                  <a:schemeClr val="tx2"/>
                </a:solidFill>
              </a:rPr>
              <a:t>освітнього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середовища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вільного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від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насильства</a:t>
            </a:r>
            <a:r>
              <a:rPr lang="ru-RU" sz="2800" b="1" dirty="0">
                <a:solidFill>
                  <a:schemeClr val="tx2"/>
                </a:solidFill>
              </a:rPr>
              <a:t>. </a:t>
            </a:r>
            <a:r>
              <a:rPr lang="ru-RU" sz="2800" b="1" dirty="0">
                <a:solidFill>
                  <a:srgbClr val="FF0000"/>
                </a:solidFill>
              </a:rPr>
              <a:t>ДОСТАТНІЙ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1.3.Формування </a:t>
            </a:r>
            <a:r>
              <a:rPr lang="ru-RU" sz="2800" b="1" dirty="0" err="1">
                <a:solidFill>
                  <a:schemeClr val="tx2"/>
                </a:solidFill>
              </a:rPr>
              <a:t>інклюзивного</a:t>
            </a:r>
            <a:r>
              <a:rPr lang="ru-RU" sz="2800" b="1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розвивального</a:t>
            </a:r>
            <a:r>
              <a:rPr lang="ru-RU" sz="2800" b="1" dirty="0">
                <a:solidFill>
                  <a:schemeClr val="tx2"/>
                </a:solidFill>
              </a:rPr>
              <a:t> та </a:t>
            </a:r>
            <a:r>
              <a:rPr lang="ru-RU" sz="2800" b="1" dirty="0" err="1">
                <a:solidFill>
                  <a:schemeClr val="tx2"/>
                </a:solidFill>
              </a:rPr>
              <a:t>мотивуючого</a:t>
            </a:r>
            <a:r>
              <a:rPr lang="ru-RU" sz="2800" b="1" dirty="0">
                <a:solidFill>
                  <a:schemeClr val="tx2"/>
                </a:solidFill>
              </a:rPr>
              <a:t> до </a:t>
            </a:r>
            <a:r>
              <a:rPr lang="ru-RU" sz="2800" b="1" dirty="0" err="1">
                <a:solidFill>
                  <a:schemeClr val="tx2"/>
                </a:solidFill>
              </a:rPr>
              <a:t>навчання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освітнього</a:t>
            </a:r>
            <a:r>
              <a:rPr lang="ru-RU" sz="2800" b="1" dirty="0">
                <a:solidFill>
                  <a:schemeClr val="tx2"/>
                </a:solidFill>
              </a:rPr>
              <a:t> простору. </a:t>
            </a:r>
            <a:r>
              <a:rPr lang="ru-RU" sz="2800" b="1" dirty="0">
                <a:solidFill>
                  <a:srgbClr val="FF0000"/>
                </a:solidFill>
              </a:rPr>
              <a:t>ДОСТАТНІЙ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СИСТЕМА ОЦІНЮВАННЯ ЗДОБУВАЧІВ ОСВІТИ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572560" cy="4786346"/>
          </a:xfrm>
        </p:spPr>
        <p:txBody>
          <a:bodyPr>
            <a:normAutofit fontScale="70000" lnSpcReduction="20000"/>
          </a:bodyPr>
          <a:lstStyle/>
          <a:p>
            <a:endParaRPr lang="ru-RU" b="1" dirty="0"/>
          </a:p>
          <a:p>
            <a:endParaRPr lang="ru-RU" b="1" dirty="0"/>
          </a:p>
          <a:p>
            <a:r>
              <a:rPr lang="ru-RU" b="1" dirty="0">
                <a:solidFill>
                  <a:schemeClr val="tx2"/>
                </a:solidFill>
              </a:rPr>
              <a:t>2.1. </a:t>
            </a:r>
            <a:r>
              <a:rPr lang="ru-RU" b="1" dirty="0" err="1">
                <a:solidFill>
                  <a:schemeClr val="tx2"/>
                </a:solidFill>
              </a:rPr>
              <a:t>Наявність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відкритої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прозорої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зрозумілої</a:t>
            </a:r>
            <a:r>
              <a:rPr lang="ru-RU" b="1" dirty="0">
                <a:solidFill>
                  <a:schemeClr val="tx2"/>
                </a:solidFill>
              </a:rPr>
              <a:t> для </a:t>
            </a:r>
            <a:r>
              <a:rPr lang="ru-RU" b="1" dirty="0" err="1">
                <a:solidFill>
                  <a:schemeClr val="tx2"/>
                </a:solidFill>
              </a:rPr>
              <a:t>здобувачів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освіти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системи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оцінювання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їх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результатів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навчання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ДОСТАТНІЙ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2.2. </a:t>
            </a:r>
            <a:r>
              <a:rPr lang="ru-RU" b="1" dirty="0" err="1">
                <a:solidFill>
                  <a:schemeClr val="tx2"/>
                </a:solidFill>
              </a:rPr>
              <a:t>Застосування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внутрішнього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моніторингу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що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передбачає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систематичне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відстеження</a:t>
            </a:r>
            <a:r>
              <a:rPr lang="ru-RU" b="1" dirty="0">
                <a:solidFill>
                  <a:schemeClr val="tx2"/>
                </a:solidFill>
              </a:rPr>
              <a:t> та </a:t>
            </a:r>
            <a:r>
              <a:rPr lang="ru-RU" b="1" dirty="0" err="1">
                <a:solidFill>
                  <a:schemeClr val="tx2"/>
                </a:solidFill>
              </a:rPr>
              <a:t>коригування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результатів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навчання</a:t>
            </a:r>
            <a:r>
              <a:rPr lang="ru-RU" b="1" dirty="0">
                <a:solidFill>
                  <a:schemeClr val="tx2"/>
                </a:solidFill>
              </a:rPr>
              <a:t> кожного </a:t>
            </a:r>
            <a:r>
              <a:rPr lang="ru-RU" b="1" dirty="0" err="1">
                <a:solidFill>
                  <a:schemeClr val="tx2"/>
                </a:solidFill>
              </a:rPr>
              <a:t>здобувача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освіти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ДОСТАТНІЙ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2.3. </a:t>
            </a:r>
            <a:r>
              <a:rPr lang="ru-RU" b="1" dirty="0" err="1">
                <a:solidFill>
                  <a:schemeClr val="tx2"/>
                </a:solidFill>
              </a:rPr>
              <a:t>Спрямованість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системи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оцінювання</a:t>
            </a:r>
            <a:r>
              <a:rPr lang="ru-RU" b="1" dirty="0">
                <a:solidFill>
                  <a:schemeClr val="tx2"/>
                </a:solidFill>
              </a:rPr>
              <a:t> на </a:t>
            </a:r>
            <a:r>
              <a:rPr lang="ru-RU" b="1" dirty="0" err="1">
                <a:solidFill>
                  <a:schemeClr val="tx2"/>
                </a:solidFill>
              </a:rPr>
              <a:t>формування</a:t>
            </a:r>
            <a:r>
              <a:rPr lang="ru-RU" b="1" dirty="0">
                <a:solidFill>
                  <a:schemeClr val="tx2"/>
                </a:solidFill>
              </a:rPr>
              <a:t> у </a:t>
            </a:r>
            <a:r>
              <a:rPr lang="ru-RU" b="1" dirty="0" err="1">
                <a:solidFill>
                  <a:schemeClr val="tx2"/>
                </a:solidFill>
              </a:rPr>
              <a:t>здобувачів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освіти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відповідальності</a:t>
            </a:r>
            <a:r>
              <a:rPr lang="ru-RU" b="1" dirty="0">
                <a:solidFill>
                  <a:schemeClr val="tx2"/>
                </a:solidFill>
              </a:rPr>
              <a:t> за </a:t>
            </a:r>
            <a:r>
              <a:rPr lang="ru-RU" b="1" dirty="0" err="1">
                <a:solidFill>
                  <a:schemeClr val="tx2"/>
                </a:solidFill>
              </a:rPr>
              <a:t>результати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свого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навчання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здатності</a:t>
            </a:r>
            <a:r>
              <a:rPr lang="ru-RU" b="1" dirty="0">
                <a:solidFill>
                  <a:schemeClr val="tx2"/>
                </a:solidFill>
              </a:rPr>
              <a:t> до </a:t>
            </a:r>
            <a:r>
              <a:rPr lang="ru-RU" b="1" dirty="0" err="1">
                <a:solidFill>
                  <a:schemeClr val="tx2"/>
                </a:solidFill>
              </a:rPr>
              <a:t>самооцінювання</a:t>
            </a:r>
            <a:r>
              <a:rPr lang="ru-RU" b="1" dirty="0">
                <a:solidFill>
                  <a:schemeClr val="tx2"/>
                </a:solidFill>
              </a:rPr>
              <a:t> </a:t>
            </a:r>
            <a:endParaRPr lang="ru-RU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4000" dirty="0" err="1">
                <a:solidFill>
                  <a:srgbClr val="FF0000"/>
                </a:solidFill>
              </a:rPr>
              <a:t>достатній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>
                <a:solidFill>
                  <a:srgbClr val="FF0000"/>
                </a:solidFill>
              </a:rPr>
              <a:t>ПЕДАГОГІЧНА ДІЯЛЬНІСТЬ ПЕДАГОГІЧНИХ ПРАЦІВНИКІВ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3.1. </a:t>
            </a:r>
            <a:r>
              <a:rPr lang="ru-RU" b="1" dirty="0" err="1">
                <a:solidFill>
                  <a:schemeClr val="tx2"/>
                </a:solidFill>
              </a:rPr>
              <a:t>Ефективність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планування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педагогічними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працівниками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b="1" dirty="0">
                <a:solidFill>
                  <a:srgbClr val="FF0000"/>
                </a:solidFill>
              </a:rPr>
              <a:t>ДОСТАТНІЙ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3.2. </a:t>
            </a:r>
            <a:r>
              <a:rPr lang="ru-RU" b="1" dirty="0" err="1">
                <a:solidFill>
                  <a:schemeClr val="tx2"/>
                </a:solidFill>
              </a:rPr>
              <a:t>Постійне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підвищення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професійного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рівня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педагогічної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майстерності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педагогічних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працівників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ВИСОКИЙ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3.3. </a:t>
            </a:r>
            <a:r>
              <a:rPr lang="ru-RU" b="1" dirty="0" err="1">
                <a:solidFill>
                  <a:schemeClr val="tx2"/>
                </a:solidFill>
              </a:rPr>
              <a:t>Налагодження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співпраці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здобувачами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освіти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їх</a:t>
            </a:r>
            <a:r>
              <a:rPr lang="ru-RU" b="1" dirty="0">
                <a:solidFill>
                  <a:schemeClr val="tx2"/>
                </a:solidFill>
              </a:rPr>
              <a:t> батьками, </a:t>
            </a:r>
            <a:r>
              <a:rPr lang="ru-RU" b="1" dirty="0" err="1">
                <a:solidFill>
                  <a:schemeClr val="tx2"/>
                </a:solidFill>
              </a:rPr>
              <a:t>працівниками</a:t>
            </a:r>
            <a:r>
              <a:rPr lang="ru-RU" b="1" dirty="0">
                <a:solidFill>
                  <a:schemeClr val="tx2"/>
                </a:solidFill>
              </a:rPr>
              <a:t> закладу </a:t>
            </a:r>
            <a:r>
              <a:rPr lang="ru-RU" b="1" dirty="0" err="1">
                <a:solidFill>
                  <a:schemeClr val="tx2"/>
                </a:solidFill>
              </a:rPr>
              <a:t>освіти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ДОСТАТНІЙ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3.4. </a:t>
            </a:r>
            <a:r>
              <a:rPr lang="ru-RU" b="1" dirty="0" err="1">
                <a:solidFill>
                  <a:schemeClr val="tx2"/>
                </a:solidFill>
              </a:rPr>
              <a:t>Організація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педагогічної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діяльності</a:t>
            </a:r>
            <a:r>
              <a:rPr lang="ru-RU" b="1" dirty="0">
                <a:solidFill>
                  <a:schemeClr val="tx2"/>
                </a:solidFill>
              </a:rPr>
              <a:t> та </a:t>
            </a:r>
            <a:r>
              <a:rPr lang="ru-RU" b="1" dirty="0" err="1">
                <a:solidFill>
                  <a:schemeClr val="tx2"/>
                </a:solidFill>
              </a:rPr>
              <a:t>навчання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здобувачів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освіти</a:t>
            </a:r>
            <a:r>
              <a:rPr lang="ru-RU" b="1" dirty="0">
                <a:solidFill>
                  <a:schemeClr val="tx2"/>
                </a:solidFill>
              </a:rPr>
              <a:t> на засадах </a:t>
            </a:r>
            <a:r>
              <a:rPr lang="ru-RU" b="1" dirty="0" err="1">
                <a:solidFill>
                  <a:schemeClr val="tx2"/>
                </a:solidFill>
              </a:rPr>
              <a:t>академічної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доброчесності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ДОСТАТНІЙ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УПРАВЛІНСЬКІ ПРОЦЕСИ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14353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4.1. </a:t>
            </a:r>
            <a:r>
              <a:rPr lang="ru-RU" b="1" dirty="0" err="1">
                <a:solidFill>
                  <a:schemeClr val="tx2"/>
                </a:solidFill>
              </a:rPr>
              <a:t>Наявність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стратегії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розвитку</a:t>
            </a:r>
            <a:r>
              <a:rPr lang="ru-RU" b="1" dirty="0">
                <a:solidFill>
                  <a:schemeClr val="tx2"/>
                </a:solidFill>
              </a:rPr>
              <a:t> та </a:t>
            </a:r>
            <a:r>
              <a:rPr lang="ru-RU" b="1" dirty="0" err="1">
                <a:solidFill>
                  <a:schemeClr val="tx2"/>
                </a:solidFill>
              </a:rPr>
              <a:t>системи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планування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діяльності</a:t>
            </a:r>
            <a:r>
              <a:rPr lang="ru-RU" b="1" dirty="0">
                <a:solidFill>
                  <a:schemeClr val="tx2"/>
                </a:solidFill>
              </a:rPr>
              <a:t> закладу, </a:t>
            </a:r>
            <a:r>
              <a:rPr lang="ru-RU" b="1" dirty="0" err="1">
                <a:solidFill>
                  <a:schemeClr val="tx2"/>
                </a:solidFill>
              </a:rPr>
              <a:t>моніторинг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виконання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поставлених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цілей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завдань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b="1" dirty="0">
                <a:solidFill>
                  <a:srgbClr val="FF0000"/>
                </a:solidFill>
              </a:rPr>
              <a:t>ДОСТАТНІЙ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4.2. </a:t>
            </a:r>
            <a:r>
              <a:rPr lang="ru-RU" b="1" dirty="0" err="1">
                <a:solidFill>
                  <a:schemeClr val="tx2"/>
                </a:solidFill>
              </a:rPr>
              <a:t>Формування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відносин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довіри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прозорості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дотримання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етичних</a:t>
            </a:r>
            <a:r>
              <a:rPr lang="ru-RU" b="1" dirty="0">
                <a:solidFill>
                  <a:schemeClr val="tx2"/>
                </a:solidFill>
              </a:rPr>
              <a:t> норм. </a:t>
            </a:r>
            <a:r>
              <a:rPr lang="ru-RU" b="1" dirty="0">
                <a:solidFill>
                  <a:srgbClr val="FF0000"/>
                </a:solidFill>
              </a:rPr>
              <a:t>ДОСТАТНІЙ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4.3. </a:t>
            </a:r>
            <a:r>
              <a:rPr lang="ru-RU" b="1" dirty="0" err="1">
                <a:solidFill>
                  <a:schemeClr val="tx2"/>
                </a:solidFill>
              </a:rPr>
              <a:t>Ефективність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кадрової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політики</a:t>
            </a:r>
            <a:r>
              <a:rPr lang="ru-RU" b="1" dirty="0">
                <a:solidFill>
                  <a:schemeClr val="tx2"/>
                </a:solidFill>
              </a:rPr>
              <a:t> та </a:t>
            </a:r>
            <a:r>
              <a:rPr lang="ru-RU" b="1" dirty="0" err="1">
                <a:solidFill>
                  <a:schemeClr val="tx2"/>
                </a:solidFill>
              </a:rPr>
              <a:t>забезпечення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можливостей</a:t>
            </a:r>
            <a:r>
              <a:rPr lang="ru-RU" b="1" dirty="0">
                <a:solidFill>
                  <a:schemeClr val="tx2"/>
                </a:solidFill>
              </a:rPr>
              <a:t> для </a:t>
            </a:r>
            <a:r>
              <a:rPr lang="ru-RU" b="1" dirty="0" err="1">
                <a:solidFill>
                  <a:schemeClr val="tx2"/>
                </a:solidFill>
              </a:rPr>
              <a:t>професійного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розвитку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педагогічних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працівників</a:t>
            </a:r>
            <a:r>
              <a:rPr lang="ru-RU" b="1" dirty="0">
                <a:solidFill>
                  <a:schemeClr val="tx2"/>
                </a:solidFill>
              </a:rPr>
              <a:t>.</a:t>
            </a:r>
            <a:r>
              <a:rPr lang="ru-RU" b="1" dirty="0">
                <a:solidFill>
                  <a:srgbClr val="FF0000"/>
                </a:solidFill>
              </a:rPr>
              <a:t> ДОСТАТНІЙ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4.4. </a:t>
            </a:r>
            <a:r>
              <a:rPr lang="ru-RU" b="1" dirty="0" err="1">
                <a:solidFill>
                  <a:schemeClr val="tx2"/>
                </a:solidFill>
              </a:rPr>
              <a:t>Організація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освітнього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процесу</a:t>
            </a:r>
            <a:r>
              <a:rPr lang="ru-RU" b="1" dirty="0">
                <a:solidFill>
                  <a:schemeClr val="tx2"/>
                </a:solidFill>
              </a:rPr>
              <a:t> на засадах </a:t>
            </a:r>
            <a:r>
              <a:rPr lang="ru-RU" b="1" dirty="0" err="1">
                <a:solidFill>
                  <a:schemeClr val="tx2"/>
                </a:solidFill>
              </a:rPr>
              <a:t>людиноцентризму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прийняття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управлінських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рішень</a:t>
            </a:r>
            <a:r>
              <a:rPr lang="ru-RU" b="1" dirty="0">
                <a:solidFill>
                  <a:schemeClr val="tx2"/>
                </a:solidFill>
              </a:rPr>
              <a:t> на </a:t>
            </a:r>
            <a:r>
              <a:rPr lang="ru-RU" b="1" dirty="0" err="1">
                <a:solidFill>
                  <a:schemeClr val="tx2"/>
                </a:solidFill>
              </a:rPr>
              <a:t>основі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конструктивної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співпраці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учасників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освітнього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процесу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взаємодії</a:t>
            </a:r>
            <a:r>
              <a:rPr lang="ru-RU" b="1" dirty="0">
                <a:solidFill>
                  <a:schemeClr val="tx2"/>
                </a:solidFill>
              </a:rPr>
              <a:t> закладу </a:t>
            </a:r>
            <a:r>
              <a:rPr lang="ru-RU" b="1" dirty="0" err="1">
                <a:solidFill>
                  <a:schemeClr val="tx2"/>
                </a:solidFill>
              </a:rPr>
              <a:t>освіти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місцевою</a:t>
            </a:r>
            <a:r>
              <a:rPr lang="ru-RU" b="1" dirty="0">
                <a:solidFill>
                  <a:schemeClr val="tx2"/>
                </a:solidFill>
              </a:rPr>
              <a:t> громадою. </a:t>
            </a:r>
            <a:r>
              <a:rPr lang="ru-RU" b="1" dirty="0">
                <a:solidFill>
                  <a:srgbClr val="FF0000"/>
                </a:solidFill>
              </a:rPr>
              <a:t>ДОСТАТНІЙ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4.5. </a:t>
            </a:r>
            <a:r>
              <a:rPr lang="ru-RU" b="1" dirty="0" err="1">
                <a:solidFill>
                  <a:schemeClr val="tx2"/>
                </a:solidFill>
              </a:rPr>
              <a:t>Формування</a:t>
            </a:r>
            <a:r>
              <a:rPr lang="ru-RU" b="1" dirty="0">
                <a:solidFill>
                  <a:schemeClr val="tx2"/>
                </a:solidFill>
              </a:rPr>
              <a:t> та </a:t>
            </a:r>
            <a:r>
              <a:rPr lang="ru-RU" b="1" dirty="0" err="1">
                <a:solidFill>
                  <a:schemeClr val="tx2"/>
                </a:solidFill>
              </a:rPr>
              <a:t>забезпечення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реалізації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політики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академічної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доброчесності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b="1" dirty="0">
                <a:solidFill>
                  <a:srgbClr val="FF0000"/>
                </a:solidFill>
              </a:rPr>
              <a:t>ДОСТАТНІЙ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2852"/>
            <a:ext cx="4244280" cy="6454500"/>
          </a:xfrm>
          <a:solidFill>
            <a:schemeClr val="bg1">
              <a:lumMod val="65000"/>
            </a:schemeClr>
          </a:solidFill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200" b="1" dirty="0">
                <a:solidFill>
                  <a:srgbClr val="FF0000"/>
                </a:solidFill>
              </a:rPr>
              <a:t>2022-2023 Н.Р.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3200" b="1" dirty="0"/>
              <a:t>ВСТАНОВЛЕНО ВІДЕОСПОСТЕРЕЖЕННЯ</a:t>
            </a:r>
            <a:endParaRPr lang="ru-RU" sz="3200" dirty="0"/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ПРОПУСКНИЙ РЕЖИМ</a:t>
            </a:r>
            <a:endParaRPr lang="ru-RU" sz="3200" dirty="0"/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ПОСТ ЧЕРГОВОГО</a:t>
            </a:r>
            <a:endParaRPr lang="ru-RU" sz="3200" dirty="0"/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КАРАНТИННІ ОБМЕЖЕННЯ ДОСТУПУ СТОРОННІХ ОСІБ</a:t>
            </a:r>
            <a:endParaRPr lang="ru-RU" sz="3200" dirty="0"/>
          </a:p>
          <a:p>
            <a:pPr>
              <a:buNone/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281518" cy="6429420"/>
          </a:xfrm>
          <a:solidFill>
            <a:schemeClr val="bg1">
              <a:lumMod val="65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ru-RU" sz="3800" b="1" dirty="0"/>
              <a:t>НІЧНЕ ОСВІТЛЕННЯ ТЕРИТОРІЇ ЗАКЛАДУ</a:t>
            </a:r>
          </a:p>
          <a:p>
            <a:pPr>
              <a:lnSpc>
                <a:spcPct val="170000"/>
              </a:lnSpc>
            </a:pPr>
            <a:endParaRPr lang="ru-RU" sz="3800" dirty="0"/>
          </a:p>
          <a:p>
            <a:pPr>
              <a:lnSpc>
                <a:spcPct val="170000"/>
              </a:lnSpc>
            </a:pPr>
            <a:r>
              <a:rPr lang="ru-RU" sz="3800" b="1" dirty="0"/>
              <a:t>САНІТАРНА ОБРІЗКА ДЕРЕВ</a:t>
            </a:r>
            <a:endParaRPr lang="ru-RU" sz="3800" dirty="0"/>
          </a:p>
          <a:p>
            <a:pPr>
              <a:lnSpc>
                <a:spcPct val="170000"/>
              </a:lnSpc>
            </a:pPr>
            <a:r>
              <a:rPr lang="ru-RU" sz="3800" b="1" dirty="0"/>
              <a:t>ПОНОВЛЕННЯ ПІШОХІДНИХ ПЕРЕХОДІВ </a:t>
            </a:r>
          </a:p>
          <a:p>
            <a:pPr>
              <a:lnSpc>
                <a:spcPct val="170000"/>
              </a:lnSpc>
            </a:pPr>
            <a:endParaRPr lang="ru-RU" sz="3800" dirty="0"/>
          </a:p>
          <a:p>
            <a:pPr>
              <a:lnSpc>
                <a:spcPct val="170000"/>
              </a:lnSpc>
            </a:pPr>
            <a:r>
              <a:rPr lang="ru-RU" sz="3800" b="1" dirty="0"/>
              <a:t>ПОНОВЛЕННЯ ДОРОЖНЬОГО ЗНАКУ “ДІТИ”</a:t>
            </a:r>
          </a:p>
          <a:p>
            <a:pPr>
              <a:lnSpc>
                <a:spcPct val="170000"/>
              </a:lnSpc>
            </a:pPr>
            <a:endParaRPr lang="ru-RU" sz="3800" dirty="0"/>
          </a:p>
          <a:p>
            <a:pPr>
              <a:lnSpc>
                <a:spcPct val="170000"/>
              </a:lnSpc>
            </a:pPr>
            <a:r>
              <a:rPr lang="ru-RU" sz="3800" b="1" dirty="0"/>
              <a:t>ОПТИМІЗАЦІЯ ЗЕЛЕНИХ НАСАДЖЕНЬ</a:t>
            </a:r>
            <a:endParaRPr lang="ru-RU" sz="3800" dirty="0"/>
          </a:p>
          <a:p>
            <a:pPr>
              <a:buNone/>
            </a:pP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lvl="0" algn="l"/>
            <a:r>
              <a:rPr lang="ru-RU" sz="2400" dirty="0" err="1"/>
              <a:t>Встановлено</a:t>
            </a:r>
            <a:r>
              <a:rPr lang="ru-RU" sz="2400" dirty="0"/>
              <a:t> </a:t>
            </a:r>
            <a:r>
              <a:rPr lang="ru-RU" sz="2400" dirty="0" err="1"/>
              <a:t>інформаційні</a:t>
            </a:r>
            <a:r>
              <a:rPr lang="ru-RU" sz="2400" dirty="0"/>
              <a:t> таблички на </a:t>
            </a:r>
            <a:r>
              <a:rPr lang="ru-RU" sz="2400" dirty="0" err="1"/>
              <a:t>ігровому</a:t>
            </a:r>
            <a:r>
              <a:rPr lang="ru-RU" sz="2400" dirty="0"/>
              <a:t> та спортивному </a:t>
            </a:r>
            <a:r>
              <a:rPr lang="ru-RU" sz="2400" dirty="0" err="1"/>
              <a:t>майданчиках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обрізано</a:t>
            </a:r>
            <a:r>
              <a:rPr lang="ru-RU" sz="2400" dirty="0"/>
              <a:t>, </a:t>
            </a:r>
            <a:r>
              <a:rPr lang="ru-RU" sz="2400" dirty="0" err="1"/>
              <a:t>окремі</a:t>
            </a:r>
            <a:r>
              <a:rPr lang="ru-RU" sz="2400" dirty="0"/>
              <a:t> </a:t>
            </a:r>
            <a:r>
              <a:rPr lang="ru-RU" sz="2400" dirty="0" err="1"/>
              <a:t>видалено</a:t>
            </a:r>
            <a:r>
              <a:rPr lang="ru-RU" sz="2400" dirty="0"/>
              <a:t> </a:t>
            </a:r>
            <a:r>
              <a:rPr lang="ru-RU" sz="2400" dirty="0" err="1"/>
              <a:t>аварійні</a:t>
            </a:r>
            <a:r>
              <a:rPr lang="ru-RU" sz="2400" dirty="0"/>
              <a:t> дерева, </a:t>
            </a:r>
            <a:r>
              <a:rPr lang="ru-RU" sz="2400" dirty="0" err="1"/>
              <a:t>сухі</a:t>
            </a:r>
            <a:r>
              <a:rPr lang="ru-RU" sz="2400" dirty="0"/>
              <a:t> </a:t>
            </a:r>
            <a:r>
              <a:rPr lang="ru-RU" sz="2400" dirty="0" err="1"/>
              <a:t>гілки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 err="1"/>
              <a:t>здійснено</a:t>
            </a:r>
            <a:r>
              <a:rPr lang="ru-RU" sz="2400" dirty="0"/>
              <a:t> </a:t>
            </a:r>
            <a:r>
              <a:rPr lang="ru-RU" sz="2400" dirty="0" err="1"/>
              <a:t>оптимізацію</a:t>
            </a:r>
            <a:r>
              <a:rPr lang="ru-RU" sz="2400" dirty="0"/>
              <a:t> </a:t>
            </a:r>
            <a:r>
              <a:rPr lang="ru-RU" sz="2400" dirty="0" err="1"/>
              <a:t>зелених</a:t>
            </a:r>
            <a:r>
              <a:rPr lang="ru-RU" sz="2400" dirty="0"/>
              <a:t> </a:t>
            </a:r>
            <a:r>
              <a:rPr lang="ru-RU" sz="2400" dirty="0" err="1"/>
              <a:t>насаджень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облаштовано</a:t>
            </a:r>
            <a:r>
              <a:rPr lang="ru-RU" sz="2400" dirty="0"/>
              <a:t> </a:t>
            </a:r>
            <a:r>
              <a:rPr lang="ru-RU" sz="2400" dirty="0" err="1"/>
              <a:t>медичний</a:t>
            </a:r>
            <a:r>
              <a:rPr lang="ru-RU" sz="2400" dirty="0"/>
              <a:t> </a:t>
            </a:r>
            <a:r>
              <a:rPr lang="ru-RU" sz="2400" dirty="0" err="1"/>
              <a:t>кабінет</a:t>
            </a:r>
            <a:r>
              <a:rPr lang="ru-RU" sz="2400" dirty="0"/>
              <a:t> (</a:t>
            </a:r>
            <a:r>
              <a:rPr lang="ru-RU" sz="2400" dirty="0" err="1"/>
              <a:t>підведено</a:t>
            </a:r>
            <a:r>
              <a:rPr lang="ru-RU" sz="2400" dirty="0"/>
              <a:t> </a:t>
            </a:r>
            <a:r>
              <a:rPr lang="ru-RU" sz="2400" dirty="0" err="1"/>
              <a:t>водопостачання</a:t>
            </a:r>
            <a:r>
              <a:rPr lang="ru-RU" sz="2400" dirty="0"/>
              <a:t>, </a:t>
            </a:r>
            <a:r>
              <a:rPr lang="ru-RU" sz="2400" dirty="0" err="1"/>
              <a:t>придбано</a:t>
            </a:r>
            <a:r>
              <a:rPr lang="ru-RU" sz="2400" dirty="0"/>
              <a:t> кушетку, тонометр, </a:t>
            </a:r>
            <a:r>
              <a:rPr lang="ru-RU" sz="2400" dirty="0" err="1"/>
              <a:t>ростомір</a:t>
            </a:r>
            <a:r>
              <a:rPr lang="ru-RU" sz="2400" dirty="0"/>
              <a:t>, ваги </a:t>
            </a:r>
            <a:r>
              <a:rPr lang="ru-RU" sz="2400" dirty="0" err="1"/>
              <a:t>напільні</a:t>
            </a:r>
            <a:r>
              <a:rPr lang="ru-RU" sz="2400" dirty="0"/>
              <a:t>), </a:t>
            </a:r>
            <a:r>
              <a:rPr lang="ru-RU" sz="2400" dirty="0" err="1"/>
              <a:t>забезпечено</a:t>
            </a:r>
            <a:r>
              <a:rPr lang="ru-RU" sz="2400" dirty="0"/>
              <a:t> </a:t>
            </a:r>
            <a:r>
              <a:rPr lang="ru-RU" sz="2400" dirty="0" err="1"/>
              <a:t>необхідний</a:t>
            </a:r>
            <a:r>
              <a:rPr lang="ru-RU" sz="2400" dirty="0"/>
              <a:t> </a:t>
            </a:r>
            <a:r>
              <a:rPr lang="ru-RU" sz="2400" dirty="0" err="1"/>
              <a:t>перелік</a:t>
            </a:r>
            <a:r>
              <a:rPr lang="ru-RU" sz="2400" dirty="0"/>
              <a:t> </a:t>
            </a:r>
            <a:r>
              <a:rPr lang="ru-RU" sz="2400" dirty="0" err="1"/>
              <a:t>медичних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організовано</a:t>
            </a:r>
            <a:r>
              <a:rPr lang="ru-RU" sz="2400" dirty="0"/>
              <a:t> </a:t>
            </a:r>
            <a:r>
              <a:rPr lang="ru-RU" sz="2400" dirty="0" err="1"/>
              <a:t>щомісячні</a:t>
            </a:r>
            <a:r>
              <a:rPr lang="ru-RU" sz="2400" dirty="0"/>
              <a:t> </a:t>
            </a:r>
            <a:r>
              <a:rPr lang="ru-RU" sz="2400" dirty="0" err="1"/>
              <a:t>практичні</a:t>
            </a:r>
            <a:r>
              <a:rPr lang="ru-RU" sz="2400" dirty="0"/>
              <a:t> </a:t>
            </a:r>
            <a:r>
              <a:rPr lang="ru-RU" sz="2400" dirty="0" err="1"/>
              <a:t>заняття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домедичної</a:t>
            </a:r>
            <a:r>
              <a:rPr lang="ru-RU" sz="2400" dirty="0"/>
              <a:t> </a:t>
            </a:r>
            <a:r>
              <a:rPr lang="ru-RU" sz="2400" dirty="0" err="1"/>
              <a:t>допомоги</a:t>
            </a:r>
            <a:r>
              <a:rPr lang="ru-RU" sz="2400" dirty="0"/>
              <a:t> для </a:t>
            </a:r>
            <a:r>
              <a:rPr lang="ru-RU" sz="2400" dirty="0" err="1"/>
              <a:t>учнів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вчителів</a:t>
            </a:r>
            <a:r>
              <a:rPr lang="ru-RU" sz="2400" dirty="0"/>
              <a:t>, </a:t>
            </a:r>
            <a:r>
              <a:rPr lang="ru-RU" sz="2400" dirty="0" err="1"/>
              <a:t>тренінги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 у </a:t>
            </a:r>
            <a:r>
              <a:rPr lang="ru-RU" sz="2400" dirty="0" err="1"/>
              <a:t>надзвичайних</a:t>
            </a:r>
            <a:r>
              <a:rPr lang="ru-RU" sz="2400" dirty="0"/>
              <a:t> </a:t>
            </a:r>
            <a:r>
              <a:rPr lang="ru-RU" sz="2400" dirty="0" err="1"/>
              <a:t>ситуаціях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/>
              <a:t>створено </a:t>
            </a:r>
            <a:r>
              <a:rPr lang="ru-RU" sz="2400" dirty="0" err="1"/>
              <a:t>безпечний</a:t>
            </a:r>
            <a:r>
              <a:rPr lang="ru-RU" sz="2400" dirty="0"/>
              <a:t> </a:t>
            </a:r>
            <a:r>
              <a:rPr lang="ru-RU" sz="2400" dirty="0" err="1"/>
              <a:t>єдиний</a:t>
            </a:r>
            <a:r>
              <a:rPr lang="ru-RU" sz="2400" dirty="0"/>
              <a:t> </a:t>
            </a:r>
            <a:r>
              <a:rPr lang="ru-RU" sz="2400" dirty="0" err="1"/>
              <a:t>інформаційний</a:t>
            </a:r>
            <a:r>
              <a:rPr lang="ru-RU" sz="2400" dirty="0"/>
              <a:t> </a:t>
            </a:r>
            <a:r>
              <a:rPr lang="ru-RU" sz="2400" dirty="0" err="1"/>
              <a:t>простір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</a:t>
            </a:r>
            <a:r>
              <a:rPr lang="ru-RU" sz="2400" dirty="0" err="1"/>
              <a:t>Стратегії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закладу </a:t>
            </a:r>
            <a:r>
              <a:rPr lang="ru-RU" sz="2400" dirty="0" err="1"/>
              <a:t>освіти</a:t>
            </a:r>
            <a:r>
              <a:rPr lang="ru-RU" sz="2400" dirty="0"/>
              <a:t> на 2021-2025 </a:t>
            </a:r>
            <a:r>
              <a:rPr lang="ru-RU" sz="2400" dirty="0" err="1"/>
              <a:t>рр</a:t>
            </a:r>
            <a:r>
              <a:rPr lang="ru-RU" sz="2400" dirty="0"/>
              <a:t>.;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введено в </a:t>
            </a:r>
            <a:r>
              <a:rPr lang="ru-RU" sz="2400" dirty="0" err="1"/>
              <a:t>освітній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політику</a:t>
            </a:r>
            <a:r>
              <a:rPr lang="ru-RU" sz="2400" dirty="0"/>
              <a:t> </a:t>
            </a:r>
            <a:r>
              <a:rPr lang="ru-RU" sz="2400" dirty="0" err="1"/>
              <a:t>розумного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, </a:t>
            </a:r>
            <a:r>
              <a:rPr lang="ru-RU" sz="2400" dirty="0" err="1"/>
              <a:t>політику</a:t>
            </a:r>
            <a:r>
              <a:rPr lang="ru-RU" sz="2400" dirty="0"/>
              <a:t> </a:t>
            </a:r>
            <a:r>
              <a:rPr lang="ru-RU" sz="2400" dirty="0" err="1"/>
              <a:t>мінімізації</a:t>
            </a:r>
            <a:r>
              <a:rPr lang="ru-RU" sz="2400" dirty="0"/>
              <a:t> </a:t>
            </a:r>
            <a:r>
              <a:rPr lang="ru-RU" sz="2400" dirty="0" err="1"/>
              <a:t>відходів</a:t>
            </a:r>
            <a:r>
              <a:rPr lang="ru-RU" sz="2400" dirty="0"/>
              <a:t>, </a:t>
            </a:r>
            <a:r>
              <a:rPr lang="ru-RU" sz="2400" dirty="0" err="1"/>
              <a:t>роздільного</a:t>
            </a:r>
            <a:r>
              <a:rPr lang="ru-RU" sz="2400" dirty="0"/>
              <a:t> </a:t>
            </a:r>
            <a:r>
              <a:rPr lang="ru-RU" sz="2400" dirty="0" err="1"/>
              <a:t>збирання</a:t>
            </a:r>
            <a:r>
              <a:rPr lang="ru-RU" sz="2400" dirty="0"/>
              <a:t> </a:t>
            </a:r>
            <a:r>
              <a:rPr lang="ru-RU" sz="2400" dirty="0" err="1"/>
              <a:t>відходів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6297634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ru-RU" sz="2400" dirty="0"/>
              <a:t>Проведено </a:t>
            </a:r>
            <a:r>
              <a:rPr lang="ru-RU" sz="2400" dirty="0" err="1"/>
              <a:t>тренінг</a:t>
            </a:r>
            <a:r>
              <a:rPr lang="ru-RU" sz="2400" dirty="0"/>
              <a:t> «</a:t>
            </a:r>
            <a:r>
              <a:rPr lang="ru-RU" sz="2400" dirty="0" err="1"/>
              <a:t>Тривожна</a:t>
            </a:r>
            <a:r>
              <a:rPr lang="ru-RU" sz="2400" dirty="0"/>
              <a:t> </a:t>
            </a:r>
            <a:r>
              <a:rPr lang="ru-RU" sz="2400" dirty="0" err="1"/>
              <a:t>валіза</a:t>
            </a:r>
            <a:r>
              <a:rPr lang="ru-RU" sz="2400" dirty="0"/>
              <a:t>.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взяти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собою в </a:t>
            </a:r>
            <a:r>
              <a:rPr lang="ru-RU" sz="2400" dirty="0" err="1"/>
              <a:t>укриття</a:t>
            </a:r>
            <a:r>
              <a:rPr lang="ru-RU" sz="2400" dirty="0"/>
              <a:t>»</a:t>
            </a:r>
            <a:br>
              <a:rPr lang="ru-RU" sz="2400" dirty="0"/>
            </a:br>
            <a:r>
              <a:rPr lang="ru-RU" sz="2400" dirty="0" err="1"/>
              <a:t>Діяли</a:t>
            </a:r>
            <a:r>
              <a:rPr lang="ru-RU" sz="2400" dirty="0"/>
              <a:t> у </a:t>
            </a:r>
            <a:r>
              <a:rPr lang="ru-RU" sz="2400" dirty="0" err="1"/>
              <a:t>разі</a:t>
            </a:r>
            <a:r>
              <a:rPr lang="ru-RU" sz="2400" dirty="0"/>
              <a:t> сигналу «</a:t>
            </a:r>
            <a:r>
              <a:rPr lang="ru-RU" sz="2400" dirty="0" err="1"/>
              <a:t>Повітряна</a:t>
            </a:r>
            <a:r>
              <a:rPr lang="ru-RU" sz="2400" dirty="0"/>
              <a:t> </a:t>
            </a:r>
            <a:r>
              <a:rPr lang="ru-RU" sz="2400" dirty="0" err="1"/>
              <a:t>тривога</a:t>
            </a:r>
            <a:r>
              <a:rPr lang="ru-RU" sz="2400" dirty="0"/>
              <a:t>» </a:t>
            </a:r>
            <a:r>
              <a:rPr lang="ru-RU" sz="2400" dirty="0" err="1"/>
              <a:t>відповідно</a:t>
            </a:r>
            <a:r>
              <a:rPr lang="ru-RU" sz="2400" dirty="0"/>
              <a:t> </a:t>
            </a:r>
            <a:r>
              <a:rPr lang="ru-RU" sz="2400" dirty="0" err="1"/>
              <a:t>інструкції</a:t>
            </a:r>
            <a:endParaRPr lang="ru-RU" dirty="0"/>
          </a:p>
        </p:txBody>
      </p:sp>
      <p:pic>
        <p:nvPicPr>
          <p:cNvPr id="47106" name="Picture 2" descr="C:\Users\111\Desktop\Без названия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3" y="214290"/>
            <a:ext cx="4374202" cy="326808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038600" cy="6286544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sz="3400" dirty="0" err="1"/>
              <a:t>Укладено</a:t>
            </a:r>
            <a:r>
              <a:rPr lang="ru-RU" sz="3400" dirty="0"/>
              <a:t> угоду про </a:t>
            </a:r>
            <a:r>
              <a:rPr lang="ru-RU" sz="3400" dirty="0" err="1"/>
              <a:t>співпрацю</a:t>
            </a:r>
            <a:r>
              <a:rPr lang="ru-RU" sz="3400" dirty="0"/>
              <a:t> </a:t>
            </a:r>
            <a:r>
              <a:rPr lang="ru-RU" sz="3400" dirty="0" err="1"/>
              <a:t>з</a:t>
            </a:r>
            <a:r>
              <a:rPr lang="ru-RU" sz="3400" dirty="0"/>
              <a:t>  </a:t>
            </a:r>
            <a:r>
              <a:rPr lang="ru-RU" sz="3400" dirty="0" err="1"/>
              <a:t>Гельмязівськоюсільською</a:t>
            </a:r>
            <a:r>
              <a:rPr lang="ru-RU" sz="3400" dirty="0"/>
              <a:t> радою про </a:t>
            </a:r>
            <a:r>
              <a:rPr lang="ru-RU" sz="3400" dirty="0" err="1"/>
              <a:t>співпрацю</a:t>
            </a:r>
            <a:r>
              <a:rPr lang="ru-RU" sz="3400" dirty="0"/>
              <a:t> у </a:t>
            </a:r>
            <a:r>
              <a:rPr lang="ru-RU" sz="3400" dirty="0" err="1"/>
              <a:t>створенні</a:t>
            </a:r>
            <a:r>
              <a:rPr lang="ru-RU" sz="3400" dirty="0"/>
              <a:t> </a:t>
            </a:r>
            <a:r>
              <a:rPr lang="ru-RU" sz="3400" dirty="0" err="1"/>
              <a:t>здоров’язберігаючого</a:t>
            </a:r>
            <a:r>
              <a:rPr lang="ru-RU" sz="3400" dirty="0"/>
              <a:t> </a:t>
            </a:r>
            <a:r>
              <a:rPr lang="ru-RU" sz="3400" dirty="0" err="1"/>
              <a:t>середовища</a:t>
            </a:r>
            <a:r>
              <a:rPr lang="ru-RU" sz="3400" dirty="0"/>
              <a:t> для </a:t>
            </a:r>
            <a:r>
              <a:rPr lang="ru-RU" sz="3400" dirty="0" err="1"/>
              <a:t>школярів</a:t>
            </a:r>
            <a:r>
              <a:rPr lang="ru-RU" sz="3400" dirty="0"/>
              <a:t>;</a:t>
            </a:r>
          </a:p>
          <a:p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/>
              <a:t>в 2022-2023 н.р. </a:t>
            </a:r>
            <a:r>
              <a:rPr lang="ru-RU" sz="3400" dirty="0" err="1"/>
              <a:t>було</a:t>
            </a:r>
            <a:r>
              <a:rPr lang="ru-RU" sz="3400" dirty="0"/>
              <a:t> </a:t>
            </a:r>
            <a:r>
              <a:rPr lang="ru-RU" sz="3400" dirty="0" err="1"/>
              <a:t>організоване</a:t>
            </a:r>
            <a:r>
              <a:rPr lang="ru-RU" sz="3400" dirty="0"/>
              <a:t> </a:t>
            </a:r>
            <a:r>
              <a:rPr lang="ru-RU" sz="3400" dirty="0" err="1"/>
              <a:t>навчання</a:t>
            </a:r>
            <a:r>
              <a:rPr lang="ru-RU" sz="3400" dirty="0"/>
              <a:t> </a:t>
            </a:r>
            <a:r>
              <a:rPr lang="ru-RU" sz="3400" dirty="0" err="1"/>
              <a:t>з</a:t>
            </a:r>
            <a:r>
              <a:rPr lang="ru-RU" sz="3400" dirty="0"/>
              <a:t> </a:t>
            </a:r>
            <a:r>
              <a:rPr lang="ru-RU" sz="3400" dirty="0" err="1"/>
              <a:t>охорони</a:t>
            </a:r>
            <a:r>
              <a:rPr lang="ru-RU" sz="3400" dirty="0"/>
              <a:t> </a:t>
            </a:r>
            <a:r>
              <a:rPr lang="ru-RU" sz="3400" dirty="0" err="1"/>
              <a:t>праці</a:t>
            </a:r>
            <a:r>
              <a:rPr lang="ru-RU" sz="3400" dirty="0"/>
              <a:t> для </a:t>
            </a:r>
            <a:r>
              <a:rPr lang="ru-RU" sz="3400" dirty="0" err="1"/>
              <a:t>всіх</a:t>
            </a:r>
            <a:r>
              <a:rPr lang="ru-RU" sz="3400" dirty="0"/>
              <a:t> </a:t>
            </a:r>
            <a:r>
              <a:rPr lang="ru-RU" sz="3400" dirty="0" err="1"/>
              <a:t>категорій</a:t>
            </a:r>
            <a:r>
              <a:rPr lang="ru-RU" sz="3400" dirty="0"/>
              <a:t> </a:t>
            </a:r>
            <a:r>
              <a:rPr lang="ru-RU" sz="3400" dirty="0" err="1"/>
              <a:t>працівників</a:t>
            </a:r>
            <a:r>
              <a:rPr lang="ru-RU" sz="3400" dirty="0"/>
              <a:t> закладу </a:t>
            </a:r>
            <a:r>
              <a:rPr lang="ru-RU" sz="3400" dirty="0" err="1"/>
              <a:t>освіти</a:t>
            </a:r>
            <a:r>
              <a:rPr lang="ru-RU" sz="3400" dirty="0"/>
              <a:t> </a:t>
            </a:r>
            <a:r>
              <a:rPr lang="ru-RU" sz="3400" dirty="0" err="1"/>
              <a:t>з</a:t>
            </a:r>
            <a:r>
              <a:rPr lang="ru-RU" sz="3400" dirty="0"/>
              <a:t> </a:t>
            </a:r>
            <a:r>
              <a:rPr lang="ru-RU" sz="3400" dirty="0" err="1"/>
              <a:t>відповідним</a:t>
            </a:r>
            <a:r>
              <a:rPr lang="ru-RU" sz="3400" dirty="0"/>
              <a:t> </a:t>
            </a:r>
            <a:r>
              <a:rPr lang="ru-RU" sz="3400" dirty="0" err="1"/>
              <a:t>складанням</a:t>
            </a:r>
            <a:r>
              <a:rPr lang="ru-RU" sz="3400" dirty="0"/>
              <a:t> </a:t>
            </a:r>
            <a:r>
              <a:rPr lang="ru-RU" sz="3400" dirty="0" err="1"/>
              <a:t>заліку</a:t>
            </a:r>
            <a:r>
              <a:rPr lang="ru-RU" sz="3400" dirty="0"/>
              <a:t>;</a:t>
            </a:r>
          </a:p>
          <a:p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 err="1"/>
              <a:t>забезпечено</a:t>
            </a:r>
            <a:r>
              <a:rPr lang="ru-RU" sz="3400" dirty="0"/>
              <a:t> </a:t>
            </a:r>
            <a:r>
              <a:rPr lang="ru-RU" sz="3400" dirty="0" err="1"/>
              <a:t>проведення</a:t>
            </a:r>
            <a:r>
              <a:rPr lang="ru-RU" sz="3400" dirty="0"/>
              <a:t> занять </a:t>
            </a:r>
            <a:r>
              <a:rPr lang="ru-RU" sz="3400" dirty="0" err="1"/>
              <a:t>відповідно</a:t>
            </a:r>
            <a:r>
              <a:rPr lang="ru-RU" sz="3400" dirty="0"/>
              <a:t> </a:t>
            </a:r>
            <a:r>
              <a:rPr lang="ru-RU" sz="3400" dirty="0" err="1"/>
              <a:t>графіку</a:t>
            </a:r>
            <a:r>
              <a:rPr lang="ru-RU" sz="3400" dirty="0"/>
              <a:t> </a:t>
            </a:r>
            <a:r>
              <a:rPr lang="ru-RU" sz="3400" dirty="0" err="1"/>
              <a:t>і</a:t>
            </a:r>
            <a:r>
              <a:rPr lang="ru-RU" sz="3400" dirty="0"/>
              <a:t> </a:t>
            </a:r>
            <a:r>
              <a:rPr lang="ru-RU" sz="3400" dirty="0" err="1"/>
              <a:t>розробленої</a:t>
            </a:r>
            <a:r>
              <a:rPr lang="ru-RU" sz="3400" dirty="0"/>
              <a:t> тематики </a:t>
            </a:r>
            <a:r>
              <a:rPr lang="ru-RU" sz="3400" dirty="0" err="1"/>
              <a:t>з</a:t>
            </a:r>
            <a:r>
              <a:rPr lang="ru-RU" sz="3400" dirty="0"/>
              <a:t> </a:t>
            </a:r>
            <a:r>
              <a:rPr lang="ru-RU" sz="3400" dirty="0" err="1"/>
              <a:t>невоєнізованими</a:t>
            </a:r>
            <a:r>
              <a:rPr lang="ru-RU" sz="3400" dirty="0"/>
              <a:t> </a:t>
            </a:r>
            <a:r>
              <a:rPr lang="ru-RU" sz="3400" dirty="0" err="1"/>
              <a:t>формуваннями</a:t>
            </a:r>
            <a:r>
              <a:rPr lang="ru-RU" sz="3400" dirty="0"/>
              <a:t> ЦЗ, </a:t>
            </a:r>
            <a:r>
              <a:rPr lang="ru-RU" sz="3400" dirty="0" err="1"/>
              <a:t>зокрема</a:t>
            </a:r>
            <a:r>
              <a:rPr lang="ru-RU" sz="3400" dirty="0"/>
              <a:t> </a:t>
            </a:r>
            <a:r>
              <a:rPr lang="ru-RU" sz="3400" dirty="0" err="1"/>
              <a:t>з</a:t>
            </a:r>
            <a:r>
              <a:rPr lang="ru-RU" sz="3400" dirty="0"/>
              <a:t> </a:t>
            </a:r>
            <a:r>
              <a:rPr lang="ru-RU" sz="3400" dirty="0" err="1"/>
              <a:t>формуванням</a:t>
            </a:r>
            <a:r>
              <a:rPr lang="ru-RU" sz="3400" dirty="0"/>
              <a:t>, яке </a:t>
            </a:r>
            <a:r>
              <a:rPr lang="ru-RU" sz="3400" dirty="0" err="1"/>
              <a:t>обслуговує</a:t>
            </a:r>
            <a:r>
              <a:rPr lang="ru-RU" sz="3400" dirty="0"/>
              <a:t> </a:t>
            </a:r>
            <a:r>
              <a:rPr lang="ru-RU" sz="3400" dirty="0" err="1"/>
              <a:t>укриття</a:t>
            </a:r>
            <a:r>
              <a:rPr lang="ru-RU" sz="3400" dirty="0"/>
              <a:t>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/>
              <a:t>За результатами </a:t>
            </a:r>
            <a:r>
              <a:rPr lang="ru-RU" sz="2400" dirty="0" err="1"/>
              <a:t>внутрішнього</a:t>
            </a:r>
            <a:r>
              <a:rPr lang="ru-RU" sz="2400" dirty="0"/>
              <a:t> </a:t>
            </a:r>
            <a:r>
              <a:rPr lang="ru-RU" sz="2400" dirty="0" err="1"/>
              <a:t>самооцінювання</a:t>
            </a:r>
            <a:r>
              <a:rPr lang="ru-RU" sz="2400" dirty="0"/>
              <a:t> 2021-2022 н.р. </a:t>
            </a:r>
            <a:r>
              <a:rPr lang="ru-RU" sz="2400" dirty="0" err="1"/>
              <a:t>освітнього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 </a:t>
            </a:r>
            <a:r>
              <a:rPr lang="ru-RU" sz="2400" dirty="0" err="1"/>
              <a:t>зроблено</a:t>
            </a:r>
            <a:r>
              <a:rPr lang="ru-RU" sz="2400" dirty="0"/>
              <a:t> </a:t>
            </a:r>
            <a:r>
              <a:rPr lang="ru-RU" sz="2400" dirty="0" err="1"/>
              <a:t>наступне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обробку</a:t>
            </a:r>
            <a:r>
              <a:rPr lang="ru-RU" sz="2400" dirty="0"/>
              <a:t> </a:t>
            </a:r>
            <a:r>
              <a:rPr lang="ru-RU" sz="2400" dirty="0" err="1"/>
              <a:t>дерев’яних</a:t>
            </a:r>
            <a:r>
              <a:rPr lang="ru-RU" sz="2400" dirty="0"/>
              <a:t> </a:t>
            </a:r>
            <a:r>
              <a:rPr lang="ru-RU" sz="2400" dirty="0" err="1"/>
              <a:t>конструкцій</a:t>
            </a:r>
            <a:r>
              <a:rPr lang="ru-RU" sz="2400" dirty="0"/>
              <a:t> горища </a:t>
            </a:r>
            <a:r>
              <a:rPr lang="ru-RU" sz="2400" dirty="0" err="1"/>
              <a:t>вогнезахисним</a:t>
            </a:r>
            <a:r>
              <a:rPr lang="ru-RU" sz="2400" dirty="0"/>
              <a:t> </a:t>
            </a:r>
            <a:r>
              <a:rPr lang="ru-RU" sz="2400" dirty="0" err="1"/>
              <a:t>розчином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 err="1"/>
              <a:t>встановлення</a:t>
            </a:r>
            <a:r>
              <a:rPr lang="ru-RU" sz="2400" dirty="0"/>
              <a:t> </a:t>
            </a:r>
            <a:r>
              <a:rPr lang="ru-RU" sz="2400" dirty="0" err="1"/>
              <a:t>блискавкозахисту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/>
              <a:t>монтаж в </a:t>
            </a:r>
            <a:r>
              <a:rPr lang="ru-RU" sz="2400" dirty="0" err="1"/>
              <a:t>дошкільній</a:t>
            </a:r>
            <a:r>
              <a:rPr lang="ru-RU" sz="2400" dirty="0"/>
              <a:t> </a:t>
            </a:r>
            <a:r>
              <a:rPr lang="ru-RU" sz="2400" dirty="0" err="1"/>
              <a:t>групі</a:t>
            </a:r>
            <a:r>
              <a:rPr lang="ru-RU" sz="2400" dirty="0"/>
              <a:t>, </a:t>
            </a:r>
            <a:r>
              <a:rPr lang="ru-RU" sz="2400" dirty="0" err="1"/>
              <a:t>спортивній</a:t>
            </a:r>
            <a:r>
              <a:rPr lang="ru-RU" sz="2400" dirty="0"/>
              <a:t> </a:t>
            </a:r>
            <a:r>
              <a:rPr lang="ru-RU" sz="2400" dirty="0" err="1"/>
              <a:t>залі</a:t>
            </a:r>
            <a:r>
              <a:rPr lang="ru-RU" sz="2400" dirty="0"/>
              <a:t> </a:t>
            </a:r>
            <a:r>
              <a:rPr lang="ru-RU" sz="2400" dirty="0" err="1"/>
              <a:t>захисних</a:t>
            </a:r>
            <a:r>
              <a:rPr lang="ru-RU" sz="2400" dirty="0"/>
              <a:t> </a:t>
            </a:r>
            <a:r>
              <a:rPr lang="ru-RU" sz="2400" dirty="0" err="1"/>
              <a:t>решіток</a:t>
            </a:r>
            <a:r>
              <a:rPr lang="ru-RU" sz="2400" dirty="0"/>
              <a:t> на батареях;</a:t>
            </a:r>
            <a:br>
              <a:rPr lang="ru-RU" sz="2400" dirty="0"/>
            </a:b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заміни</a:t>
            </a:r>
            <a:r>
              <a:rPr lang="ru-RU" sz="2400" dirty="0"/>
              <a:t> </a:t>
            </a:r>
            <a:r>
              <a:rPr lang="ru-RU" sz="2400" dirty="0" err="1"/>
              <a:t>освітлювальних</a:t>
            </a:r>
            <a:r>
              <a:rPr lang="ru-RU" sz="2400" dirty="0"/>
              <a:t> </a:t>
            </a:r>
            <a:r>
              <a:rPr lang="ru-RU" sz="2400" dirty="0" err="1"/>
              <a:t>приладів</a:t>
            </a:r>
            <a:r>
              <a:rPr lang="ru-RU" sz="2400" dirty="0"/>
              <a:t>; </a:t>
            </a:r>
            <a:br>
              <a:rPr lang="ru-RU" sz="2400" dirty="0"/>
            </a:br>
            <a:r>
              <a:rPr lang="ru-RU" sz="2400" dirty="0" err="1"/>
              <a:t>зроблено</a:t>
            </a:r>
            <a:r>
              <a:rPr lang="ru-RU" sz="2400" dirty="0"/>
              <a:t> </a:t>
            </a:r>
            <a:r>
              <a:rPr lang="ru-RU" sz="2400" dirty="0" err="1"/>
              <a:t>заземлення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електроприладів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 err="1"/>
              <a:t>організацію</a:t>
            </a:r>
            <a:r>
              <a:rPr lang="ru-RU" sz="2400" dirty="0"/>
              <a:t> </a:t>
            </a:r>
            <a:r>
              <a:rPr lang="ru-RU" sz="2400" dirty="0" err="1"/>
              <a:t>питного</a:t>
            </a:r>
            <a:r>
              <a:rPr lang="ru-RU" sz="2400" dirty="0"/>
              <a:t> режиму у </a:t>
            </a:r>
            <a:r>
              <a:rPr lang="ru-RU" sz="2400" dirty="0" err="1"/>
              <a:t>закладі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(</a:t>
            </a:r>
            <a:r>
              <a:rPr lang="ru-RU" sz="2400" dirty="0" err="1"/>
              <a:t>кулери</a:t>
            </a:r>
            <a:r>
              <a:rPr lang="ru-RU" sz="2400" dirty="0"/>
              <a:t>);</a:t>
            </a:r>
            <a:br>
              <a:rPr lang="ru-RU" sz="2400" dirty="0"/>
            </a:br>
            <a:r>
              <a:rPr lang="ru-RU" sz="2400" dirty="0" err="1"/>
              <a:t>облаштовано</a:t>
            </a:r>
            <a:r>
              <a:rPr lang="ru-RU" sz="2400" dirty="0"/>
              <a:t> </a:t>
            </a:r>
            <a:r>
              <a:rPr lang="ru-RU" sz="2400" dirty="0" err="1"/>
              <a:t>укриття</a:t>
            </a:r>
            <a:r>
              <a:rPr lang="ru-RU" sz="2400" dirty="0"/>
              <a:t> (для </a:t>
            </a:r>
            <a:r>
              <a:rPr lang="ru-RU" sz="2400" dirty="0" err="1"/>
              <a:t>кожної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та </a:t>
            </a:r>
            <a:r>
              <a:rPr lang="ru-RU" sz="2400" dirty="0" err="1"/>
              <a:t>класу</a:t>
            </a:r>
            <a:r>
              <a:rPr lang="ru-RU" sz="2400" dirty="0"/>
              <a:t> </a:t>
            </a:r>
            <a:r>
              <a:rPr lang="ru-RU" sz="2400" dirty="0" err="1"/>
              <a:t>учнів</a:t>
            </a:r>
            <a:r>
              <a:rPr lang="ru-RU" sz="2400" dirty="0"/>
              <a:t> </a:t>
            </a:r>
            <a:r>
              <a:rPr lang="ru-RU" sz="2400" dirty="0" err="1"/>
              <a:t>облаштовано</a:t>
            </a:r>
            <a:r>
              <a:rPr lang="ru-RU" sz="2400" dirty="0"/>
              <a:t> </a:t>
            </a:r>
            <a:r>
              <a:rPr lang="ru-RU" sz="2400" dirty="0" err="1"/>
              <a:t>окремі</a:t>
            </a:r>
            <a:r>
              <a:rPr lang="ru-RU" sz="2400" dirty="0"/>
              <a:t> </a:t>
            </a:r>
            <a:r>
              <a:rPr lang="ru-RU" sz="2400" dirty="0" err="1"/>
              <a:t>приміщення</a:t>
            </a:r>
            <a:r>
              <a:rPr lang="ru-RU" sz="2400" dirty="0"/>
              <a:t>, </a:t>
            </a:r>
            <a:r>
              <a:rPr lang="ru-RU" sz="2400" dirty="0" err="1"/>
              <a:t>створені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 для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уроків</a:t>
            </a:r>
            <a:r>
              <a:rPr lang="ru-RU" sz="2400" dirty="0"/>
              <a:t>);</a:t>
            </a:r>
            <a:br>
              <a:rPr lang="ru-RU" sz="2400" dirty="0"/>
            </a:br>
            <a:r>
              <a:rPr lang="ru-RU" sz="2400" dirty="0" err="1"/>
              <a:t>відведено</a:t>
            </a:r>
            <a:r>
              <a:rPr lang="ru-RU" sz="2400" dirty="0"/>
              <a:t> </a:t>
            </a:r>
            <a:r>
              <a:rPr lang="ru-RU" sz="2400" dirty="0" err="1"/>
              <a:t>окреме</a:t>
            </a:r>
            <a:r>
              <a:rPr lang="ru-RU" sz="2400" dirty="0"/>
              <a:t> </a:t>
            </a:r>
            <a:r>
              <a:rPr lang="ru-RU" sz="2400" dirty="0" err="1"/>
              <a:t>електропостачання</a:t>
            </a:r>
            <a:r>
              <a:rPr lang="ru-RU" sz="2400" dirty="0"/>
              <a:t> </a:t>
            </a:r>
            <a:r>
              <a:rPr lang="ru-RU" sz="2400" dirty="0" err="1"/>
              <a:t>для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електроприладів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 err="1"/>
              <a:t>придбано</a:t>
            </a:r>
            <a:r>
              <a:rPr lang="ru-RU" sz="2400" dirty="0"/>
              <a:t> генератор на </a:t>
            </a:r>
            <a:r>
              <a:rPr lang="ru-RU" sz="2400" dirty="0" err="1"/>
              <a:t>випадок</a:t>
            </a:r>
            <a:r>
              <a:rPr lang="ru-RU" sz="2400" dirty="0"/>
              <a:t> </a:t>
            </a:r>
            <a:r>
              <a:rPr lang="ru-RU" sz="2400" dirty="0" err="1"/>
              <a:t>відключення</a:t>
            </a:r>
            <a:r>
              <a:rPr lang="ru-RU" sz="2400" dirty="0"/>
              <a:t> </a:t>
            </a:r>
            <a:r>
              <a:rPr lang="ru-RU" sz="2400" dirty="0" err="1"/>
              <a:t>електроенергії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5911873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i="1" dirty="0" err="1">
                <a:solidFill>
                  <a:schemeClr val="tx2"/>
                </a:solidFill>
              </a:rPr>
              <a:t>Стратегічна</a:t>
            </a:r>
            <a:r>
              <a:rPr lang="ru-RU" sz="4000" b="1" i="1" dirty="0">
                <a:solidFill>
                  <a:schemeClr val="tx2"/>
                </a:solidFill>
              </a:rPr>
              <a:t> </a:t>
            </a:r>
            <a:r>
              <a:rPr lang="ru-RU" sz="4000" b="1" i="1" dirty="0" err="1">
                <a:solidFill>
                  <a:schemeClr val="tx2"/>
                </a:solidFill>
              </a:rPr>
              <a:t>ціль</a:t>
            </a:r>
            <a:r>
              <a:rPr lang="ru-RU" sz="4000" b="1" dirty="0">
                <a:solidFill>
                  <a:schemeClr val="tx2"/>
                </a:solidFill>
              </a:rPr>
              <a:t>:</a:t>
            </a:r>
          </a:p>
          <a:p>
            <a:endParaRPr lang="ru-RU" sz="40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4000" b="1" dirty="0">
                <a:solidFill>
                  <a:srgbClr val="FF0000"/>
                </a:solidFill>
              </a:rPr>
              <a:t>СЕРЕДОВИЩЕ, ВІЛЬНЕ ВІД НАСИЛЬСТВА</a:t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210080" cy="6500858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endParaRPr lang="ru-RU" sz="2900" b="1" dirty="0"/>
          </a:p>
          <a:p>
            <a:pPr>
              <a:lnSpc>
                <a:spcPct val="120000"/>
              </a:lnSpc>
            </a:pPr>
            <a:r>
              <a:rPr lang="ru-RU" sz="2900" b="1" dirty="0"/>
              <a:t>ШКОЛА ТОЛЕРАНТНОСТІ</a:t>
            </a:r>
            <a:endParaRPr lang="ru-RU" sz="2900" dirty="0"/>
          </a:p>
          <a:p>
            <a:pPr>
              <a:lnSpc>
                <a:spcPct val="120000"/>
              </a:lnSpc>
            </a:pPr>
            <a:r>
              <a:rPr lang="ru-RU" sz="2900" b="1" dirty="0"/>
              <a:t>АНТИБУЛІНГОВА ПОЛІТИКА</a:t>
            </a:r>
            <a:endParaRPr lang="ru-RU" sz="2900" dirty="0"/>
          </a:p>
          <a:p>
            <a:pPr>
              <a:lnSpc>
                <a:spcPct val="120000"/>
              </a:lnSpc>
            </a:pPr>
            <a:r>
              <a:rPr lang="ru-RU" sz="2900" b="1" dirty="0"/>
              <a:t>ВИХОВНА РОБОТА КЛАСНОГО КЕРІВНИКА</a:t>
            </a:r>
            <a:endParaRPr lang="ru-RU" sz="2900" dirty="0"/>
          </a:p>
          <a:p>
            <a:pPr>
              <a:lnSpc>
                <a:spcPct val="120000"/>
              </a:lnSpc>
            </a:pPr>
            <a:r>
              <a:rPr lang="ru-RU" sz="2900" b="1" dirty="0"/>
              <a:t>ІНФОРМАЦІЙНО-ПРОСВІТНИЦЬКА РОБОТА СЕРЕД УЧАСНИКІВ ОСВІТНЬОГО ПРОЦЕСУ</a:t>
            </a:r>
            <a:endParaRPr lang="ru-RU" sz="2900" dirty="0"/>
          </a:p>
          <a:p>
            <a:pPr>
              <a:lnSpc>
                <a:spcPct val="120000"/>
              </a:lnSpc>
            </a:pPr>
            <a:r>
              <a:rPr lang="ru-RU" sz="2900" b="1" dirty="0"/>
              <a:t>АКЦІЯ “16 ДНІВ ПРОТИ НАСИЛЬСТВА”</a:t>
            </a:r>
            <a:endParaRPr lang="ru-RU" sz="2900" dirty="0"/>
          </a:p>
          <a:p>
            <a:pPr>
              <a:lnSpc>
                <a:spcPct val="120000"/>
              </a:lnSpc>
            </a:pPr>
            <a:r>
              <a:rPr lang="ru-RU" sz="2900" b="1" dirty="0"/>
              <a:t>ІНФОРМАЦІЯ НА САЙТІ</a:t>
            </a:r>
            <a:endParaRPr lang="ru-RU" sz="2900" dirty="0"/>
          </a:p>
          <a:p>
            <a:pPr>
              <a:lnSpc>
                <a:spcPct val="120000"/>
              </a:lnSpc>
            </a:pPr>
            <a:r>
              <a:rPr lang="ru-RU" sz="2900" b="1" dirty="0"/>
              <a:t>ПОРЯДОК РОЗГЛЯДУ ЗВЕРНЕНЬ ПРО ВЧИНЕННЯ БУЛІНГУ</a:t>
            </a:r>
            <a:endParaRPr lang="ru-RU" sz="2900" dirty="0"/>
          </a:p>
          <a:p>
            <a:pPr>
              <a:lnSpc>
                <a:spcPct val="120000"/>
              </a:lnSpc>
            </a:pPr>
            <a:r>
              <a:rPr lang="ru-RU" sz="2900" b="1" dirty="0"/>
              <a:t>ЩОРІЧНИЙ ПЛАН ЗАХОДІВ З ПРОТИДІЇ БУЛІНГУ</a:t>
            </a:r>
            <a:endParaRPr lang="ru-RU" sz="2900" dirty="0"/>
          </a:p>
          <a:p>
            <a:pPr>
              <a:lnSpc>
                <a:spcPct val="120000"/>
              </a:lnSpc>
            </a:pPr>
            <a:r>
              <a:rPr lang="ru-RU" sz="2900" b="1" dirty="0"/>
              <a:t>ЗРАЗКИ ДОКУМЕНТІВ (ЗАЯВА)</a:t>
            </a:r>
            <a:endParaRPr lang="ru-RU" sz="2900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Школа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8" y="2060848"/>
            <a:ext cx="399988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158" y="142852"/>
            <a:ext cx="4138642" cy="6500858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uk-UA" dirty="0"/>
              <a:t>В 2022-2023 </a:t>
            </a:r>
            <a:r>
              <a:rPr lang="uk-UA" dirty="0" err="1"/>
              <a:t>н.р</a:t>
            </a:r>
            <a:r>
              <a:rPr lang="uk-UA" dirty="0"/>
              <a:t>.</a:t>
            </a:r>
            <a:endParaRPr lang="ru-RU" dirty="0"/>
          </a:p>
          <a:p>
            <a:pPr lvl="0"/>
            <a:r>
              <a:rPr lang="ru-RU" dirty="0"/>
              <a:t>Проведено </a:t>
            </a:r>
            <a:r>
              <a:rPr lang="ru-RU" dirty="0" err="1"/>
              <a:t>анкетування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. (</a:t>
            </a: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5, 7, 8, 11 </a:t>
            </a:r>
            <a:r>
              <a:rPr lang="ru-RU" dirty="0" err="1"/>
              <a:t>класів</a:t>
            </a:r>
            <a:r>
              <a:rPr lang="ru-RU" dirty="0"/>
              <a:t>).</a:t>
            </a:r>
          </a:p>
          <a:p>
            <a:pPr lvl="0"/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взяли участь у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 «16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».</a:t>
            </a:r>
          </a:p>
          <a:p>
            <a:pPr lvl="0"/>
            <a:r>
              <a:rPr lang="ru-RU" dirty="0" err="1"/>
              <a:t>Тренінг</a:t>
            </a:r>
            <a:r>
              <a:rPr lang="ru-RU" dirty="0"/>
              <a:t> «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». 8-11 </a:t>
            </a:r>
            <a:r>
              <a:rPr lang="ru-RU" dirty="0" err="1"/>
              <a:t>кл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педагогічний</a:t>
            </a:r>
            <a:r>
              <a:rPr lang="ru-RU" dirty="0"/>
              <a:t> </a:t>
            </a:r>
            <a:r>
              <a:rPr lang="ru-RU" dirty="0" err="1"/>
              <a:t>супровід</a:t>
            </a:r>
            <a:r>
              <a:rPr lang="ru-RU" dirty="0"/>
              <a:t> родин,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опинилися</a:t>
            </a:r>
            <a:r>
              <a:rPr lang="ru-RU" dirty="0"/>
              <a:t> в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обставинах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Складання</a:t>
            </a:r>
            <a:r>
              <a:rPr lang="ru-RU" dirty="0"/>
              <a:t> та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листівок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1-11 </a:t>
            </a:r>
            <a:r>
              <a:rPr lang="ru-RU" dirty="0" err="1"/>
              <a:t>класів</a:t>
            </a:r>
            <a:r>
              <a:rPr lang="ru-RU" dirty="0"/>
              <a:t> «Як не стати жертвою </a:t>
            </a:r>
            <a:r>
              <a:rPr lang="ru-RU" dirty="0" err="1"/>
              <a:t>булінгу</a:t>
            </a:r>
            <a:r>
              <a:rPr lang="ru-RU" dirty="0"/>
              <a:t>»</a:t>
            </a:r>
          </a:p>
          <a:p>
            <a:pPr lvl="0"/>
            <a:r>
              <a:rPr lang="ru-RU" dirty="0" err="1"/>
              <a:t>Розміщено</a:t>
            </a:r>
            <a:r>
              <a:rPr lang="ru-RU" dirty="0"/>
              <a:t>  на </a:t>
            </a:r>
            <a:r>
              <a:rPr lang="ru-RU" dirty="0" err="1"/>
              <a:t>інформаційному</a:t>
            </a:r>
            <a:r>
              <a:rPr lang="ru-RU" dirty="0"/>
              <a:t> </a:t>
            </a:r>
            <a:r>
              <a:rPr lang="ru-RU" dirty="0" err="1"/>
              <a:t>стенді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телефони</a:t>
            </a:r>
            <a:r>
              <a:rPr lang="ru-RU" dirty="0"/>
              <a:t> </a:t>
            </a:r>
            <a:r>
              <a:rPr lang="ru-RU" dirty="0" err="1"/>
              <a:t>гарячої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– </a:t>
            </a:r>
            <a:r>
              <a:rPr lang="ru-RU" dirty="0" err="1"/>
              <a:t>булінг</a:t>
            </a:r>
            <a:r>
              <a:rPr lang="ru-RU" dirty="0"/>
              <a:t>– 116000.</a:t>
            </a:r>
          </a:p>
          <a:p>
            <a:pPr lvl="0"/>
            <a:r>
              <a:rPr lang="ru-RU" dirty="0" err="1"/>
              <a:t>Затверджено</a:t>
            </a:r>
            <a:r>
              <a:rPr lang="ru-RU" dirty="0"/>
              <a:t> заходи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дитинства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Оновлено</a:t>
            </a:r>
            <a:r>
              <a:rPr lang="ru-RU" dirty="0"/>
              <a:t> склад </a:t>
            </a:r>
            <a:r>
              <a:rPr lang="ru-RU" dirty="0" err="1"/>
              <a:t>комісії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розгляду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булінгу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352956" cy="6429420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err="1"/>
              <a:t>Організовано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, </a:t>
            </a:r>
            <a:r>
              <a:rPr lang="ru-RU" dirty="0" err="1"/>
              <a:t>території</a:t>
            </a:r>
            <a:r>
              <a:rPr lang="ru-RU" dirty="0"/>
              <a:t> закладу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метою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потенційно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небезпечними</a:t>
            </a:r>
            <a:r>
              <a:rPr lang="ru-RU" dirty="0"/>
              <a:t> та </a:t>
            </a:r>
            <a:r>
              <a:rPr lang="ru-RU" dirty="0" err="1"/>
              <a:t>сприятливими</a:t>
            </a:r>
            <a:r>
              <a:rPr lang="ru-RU" dirty="0"/>
              <a:t> для </a:t>
            </a:r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dirty="0" err="1"/>
              <a:t>булінгу</a:t>
            </a:r>
            <a:r>
              <a:rPr lang="ru-RU" dirty="0"/>
              <a:t> (</a:t>
            </a:r>
            <a:r>
              <a:rPr lang="ru-RU" dirty="0" err="1"/>
              <a:t>цькування</a:t>
            </a:r>
            <a:r>
              <a:rPr lang="ru-RU" dirty="0"/>
              <a:t>).</a:t>
            </a:r>
          </a:p>
          <a:p>
            <a:pPr lvl="0"/>
            <a:r>
              <a:rPr lang="ru-RU" dirty="0"/>
              <a:t>Проведено  в </a:t>
            </a:r>
            <a:r>
              <a:rPr lang="ru-RU" dirty="0" err="1"/>
              <a:t>закладі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тиждень</a:t>
            </a:r>
            <a:r>
              <a:rPr lang="ru-RU" dirty="0"/>
              <a:t>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булінгу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Створено  </a:t>
            </a:r>
            <a:r>
              <a:rPr lang="ru-RU" dirty="0" err="1"/>
              <a:t>Шкільну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толерантності</a:t>
            </a:r>
            <a:r>
              <a:rPr lang="ru-RU" dirty="0"/>
              <a:t> та </a:t>
            </a:r>
            <a:r>
              <a:rPr lang="ru-RU" dirty="0" err="1"/>
              <a:t>порозуміння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Забезпечено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чергових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, </a:t>
            </a:r>
            <a:r>
              <a:rPr lang="ru-RU" dirty="0" err="1"/>
              <a:t>чергових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обслуговуючого</a:t>
            </a:r>
            <a:r>
              <a:rPr lang="ru-RU" dirty="0"/>
              <a:t> персоналу за </a:t>
            </a:r>
            <a:r>
              <a:rPr lang="ru-RU" dirty="0" err="1"/>
              <a:t>місцями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 - </a:t>
            </a:r>
            <a:r>
              <a:rPr lang="ru-RU" dirty="0" err="1"/>
              <a:t>їдальні</a:t>
            </a:r>
            <a:r>
              <a:rPr lang="ru-RU" dirty="0"/>
              <a:t>, </a:t>
            </a:r>
            <a:r>
              <a:rPr lang="ru-RU" dirty="0" err="1"/>
              <a:t>коридори</a:t>
            </a:r>
            <a:r>
              <a:rPr lang="ru-RU" dirty="0"/>
              <a:t>, </a:t>
            </a:r>
            <a:r>
              <a:rPr lang="ru-RU" dirty="0" err="1"/>
              <a:t>ігрові</a:t>
            </a:r>
            <a:r>
              <a:rPr lang="ru-RU" dirty="0"/>
              <a:t> </a:t>
            </a:r>
            <a:r>
              <a:rPr lang="ru-RU" dirty="0" err="1"/>
              <a:t>майданчики</a:t>
            </a:r>
            <a:r>
              <a:rPr lang="ru-RU" dirty="0"/>
              <a:t>, </a:t>
            </a:r>
            <a:r>
              <a:rPr lang="ru-RU" dirty="0" err="1"/>
              <a:t>шкільне</a:t>
            </a:r>
            <a:r>
              <a:rPr lang="ru-RU" dirty="0"/>
              <a:t> </a:t>
            </a:r>
            <a:r>
              <a:rPr lang="ru-RU" dirty="0" err="1"/>
              <a:t>подвір'я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Онлайн- курс для </a:t>
            </a:r>
            <a:r>
              <a:rPr lang="ru-RU" dirty="0" err="1"/>
              <a:t>вчителів</a:t>
            </a:r>
            <a:r>
              <a:rPr lang="ru-RU" dirty="0"/>
              <a:t> «</a:t>
            </a:r>
            <a:r>
              <a:rPr lang="ru-RU" dirty="0" err="1"/>
              <a:t>Базова</a:t>
            </a:r>
            <a:r>
              <a:rPr lang="ru-RU" dirty="0"/>
              <a:t> </a:t>
            </a:r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»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883</TotalTime>
  <Words>1416</Words>
  <Application>Microsoft Office PowerPoint</Application>
  <PresentationFormat>Экран (4:3)</PresentationFormat>
  <Paragraphs>549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Calibri</vt:lpstr>
      <vt:lpstr>Nirmala UI</vt:lpstr>
      <vt:lpstr>Times New Roman</vt:lpstr>
      <vt:lpstr>Wingdings</vt:lpstr>
      <vt:lpstr>Тема Office</vt:lpstr>
      <vt:lpstr>Презентация PowerPoint</vt:lpstr>
      <vt:lpstr>ОСВІТНЄ СЕРЕДОВИЩЕ</vt:lpstr>
      <vt:lpstr>Презентация PowerPoint</vt:lpstr>
      <vt:lpstr>Презентация PowerPoint</vt:lpstr>
      <vt:lpstr>Встановлено інформаційні таблички на ігровому та спортивному майданчиках;  обрізано, окремі видалено аварійні дерева, сухі гілки; здійснено оптимізацію зелених насаджень;  облаштовано медичний кабінет (підведено водопостачання, придбано кушетку, тонометр, ростомір, ваги напільні), забезпечено необхідний перелік медичних засобів;  організовано щомісячні практичні заняття з надання домедичної допомоги для учнів і вчителів, тренінги з дій у надзвичайних ситуаціях; створено безпечний єдиний інформаційний простір відповідно Стратегії розвитку закладу освіти на 2021-2025 рр.;  введено в освітній процес політику розумного використання, політику мінімізації відходів, роздільного збирання відходів </vt:lpstr>
      <vt:lpstr>     Проведено тренінг «Тривожна валіза. Що взяти з собою в укриття» Діяли у разі сигналу «Повітряна тривога» відповідно інструкції</vt:lpstr>
      <vt:lpstr>За результатами внутрішнього самооцінювання 2021-2022 н.р. освітнього середовища зроблено наступне:  обробку дерев’яних конструкцій горища вогнезахисним розчином; встановлення блискавкозахисту; монтаж в дошкільній групі, спортивній залі захисних решіток на батареях; проведення заміни освітлювальних приладів;  зроблено заземлення всіх електроприладів; організацію питного режиму у закладі освіти (кулери); облаштовано укриття (для кожної групи та класу учнів облаштовано окремі приміщення, створені умови для проведення уроків); відведено окреме електропостачання для нових електроприладів; придбано генератор на випадок відключення електроенергії.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ОЦІНЮВАННЯ</vt:lpstr>
      <vt:lpstr>Презентация PowerPoint</vt:lpstr>
      <vt:lpstr>ФОРМУВАЛЬНЕ ОЦІНЮВАННЯ</vt:lpstr>
      <vt:lpstr>Презентация PowerPoint</vt:lpstr>
      <vt:lpstr>Частка здобувачів освіти, які вважають оцінювання результатів їх навчання у закладі освіти справедливим і об’єктивним </vt:lpstr>
      <vt:lpstr>Презентация PowerPoint</vt:lpstr>
      <vt:lpstr>Моніторинг навчальних досягнень учнів за 2022-2023нр</vt:lpstr>
      <vt:lpstr>Якісний показник</vt:lpstr>
      <vt:lpstr>СТРАТЕГІЧНА ЦІЛЬ: ВІДПОВІДАЛЬНЕ СТАВЛЕННЯДО НАВЧАННЯ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УПРАВЛІНСЬКА ДІЯЛЬНІСТЬ</vt:lpstr>
      <vt:lpstr>Презентация PowerPoint</vt:lpstr>
      <vt:lpstr>Презентация PowerPoint</vt:lpstr>
      <vt:lpstr>Презентация PowerPoint</vt:lpstr>
      <vt:lpstr> ОСВІТНЄ СЕРЕДОВИЩЕ</vt:lpstr>
      <vt:lpstr> СИСТЕМА ОЦІНЮВАННЯ ЗДОБУВАЧІВ ОСВІТИ</vt:lpstr>
      <vt:lpstr>   ПЕДАГОГІЧНА ДІЯЛЬНІСТЬ ПЕДАГОГІЧНИХ ПРАЦІВНИКІВ  </vt:lpstr>
      <vt:lpstr> УПРАВЛІНСЬКІ ПРОЦЕСИ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Microsoft Office</cp:lastModifiedBy>
  <cp:revision>30</cp:revision>
  <dcterms:created xsi:type="dcterms:W3CDTF">2022-05-15T15:15:38Z</dcterms:created>
  <dcterms:modified xsi:type="dcterms:W3CDTF">2023-08-13T07:41:37Z</dcterms:modified>
</cp:coreProperties>
</file>